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38"/>
  </p:notesMasterIdLst>
  <p:handoutMasterIdLst>
    <p:handoutMasterId r:id="rId39"/>
  </p:handoutMasterIdLst>
  <p:sldIdLst>
    <p:sldId id="278" r:id="rId2"/>
    <p:sldId id="257" r:id="rId3"/>
    <p:sldId id="279" r:id="rId4"/>
    <p:sldId id="289" r:id="rId5"/>
    <p:sldId id="259" r:id="rId6"/>
    <p:sldId id="260" r:id="rId7"/>
    <p:sldId id="261" r:id="rId8"/>
    <p:sldId id="280" r:id="rId9"/>
    <p:sldId id="283" r:id="rId10"/>
    <p:sldId id="281" r:id="rId11"/>
    <p:sldId id="262" r:id="rId12"/>
    <p:sldId id="263" r:id="rId13"/>
    <p:sldId id="264" r:id="rId14"/>
    <p:sldId id="288" r:id="rId15"/>
    <p:sldId id="265" r:id="rId16"/>
    <p:sldId id="266" r:id="rId17"/>
    <p:sldId id="267" r:id="rId18"/>
    <p:sldId id="268" r:id="rId19"/>
    <p:sldId id="269" r:id="rId20"/>
    <p:sldId id="284" r:id="rId21"/>
    <p:sldId id="285" r:id="rId22"/>
    <p:sldId id="270" r:id="rId23"/>
    <p:sldId id="271" r:id="rId24"/>
    <p:sldId id="272" r:id="rId25"/>
    <p:sldId id="258" r:id="rId26"/>
    <p:sldId id="286" r:id="rId27"/>
    <p:sldId id="293" r:id="rId28"/>
    <p:sldId id="287" r:id="rId29"/>
    <p:sldId id="274" r:id="rId30"/>
    <p:sldId id="275" r:id="rId31"/>
    <p:sldId id="276" r:id="rId32"/>
    <p:sldId id="277" r:id="rId33"/>
    <p:sldId id="294" r:id="rId34"/>
    <p:sldId id="273" r:id="rId35"/>
    <p:sldId id="291" r:id="rId36"/>
    <p:sldId id="292" r:id="rId3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33CC"/>
    <a:srgbClr val="0000FF"/>
    <a:srgbClr val="CC009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1450" y="14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D71784-C55A-4EA6-80C7-A43450763529}" type="doc">
      <dgm:prSet loTypeId="urn:microsoft.com/office/officeart/2005/8/layout/radial5" loCatId="relationship" qsTypeId="urn:microsoft.com/office/officeart/2005/8/quickstyle/simple1" qsCatId="simple" csTypeId="urn:microsoft.com/office/officeart/2005/8/colors/accent1_2" csCatId="accent1" phldr="1"/>
      <dgm:spPr/>
    </dgm:pt>
    <dgm:pt modelId="{4CAFED5F-9E66-4C9A-9B62-A949743CE233}">
      <dgm:prSet/>
      <dgm:spPr/>
      <dgm:t>
        <a:bodyPr/>
        <a:lstStyle/>
        <a:p>
          <a:pPr marR="0" algn="ctr" rtl="0"/>
          <a:r>
            <a:rPr lang="en-US" baseline="0" dirty="0" smtClean="0">
              <a:solidFill>
                <a:schemeClr val="bg1"/>
              </a:solidFill>
              <a:latin typeface="Arial"/>
            </a:rPr>
            <a:t>Central </a:t>
          </a:r>
        </a:p>
        <a:p>
          <a:pPr marR="0" algn="ctr" rtl="0"/>
          <a:r>
            <a:rPr lang="en-US" baseline="0" dirty="0" smtClean="0">
              <a:solidFill>
                <a:schemeClr val="bg1"/>
              </a:solidFill>
              <a:latin typeface="Arial"/>
            </a:rPr>
            <a:t>Auditory </a:t>
          </a:r>
        </a:p>
        <a:p>
          <a:pPr marR="0" algn="ctr" rtl="0"/>
          <a:r>
            <a:rPr lang="en-US" baseline="0" dirty="0" smtClean="0">
              <a:solidFill>
                <a:schemeClr val="bg1"/>
              </a:solidFill>
              <a:latin typeface="Arial"/>
            </a:rPr>
            <a:t>Processing</a:t>
          </a:r>
        </a:p>
      </dgm:t>
    </dgm:pt>
    <dgm:pt modelId="{A7516C18-0322-4AB3-8909-34287031F0DC}" type="parTrans" cxnId="{29BC9C7B-7A98-4DF9-90EF-1F2808CB7C23}">
      <dgm:prSet/>
      <dgm:spPr/>
      <dgm:t>
        <a:bodyPr/>
        <a:lstStyle/>
        <a:p>
          <a:endParaRPr lang="en-US"/>
        </a:p>
      </dgm:t>
    </dgm:pt>
    <dgm:pt modelId="{3B211D00-1B22-406E-8450-9B317BCDD8A4}" type="sibTrans" cxnId="{29BC9C7B-7A98-4DF9-90EF-1F2808CB7C23}">
      <dgm:prSet/>
      <dgm:spPr/>
      <dgm:t>
        <a:bodyPr/>
        <a:lstStyle/>
        <a:p>
          <a:endParaRPr lang="en-US"/>
        </a:p>
      </dgm:t>
    </dgm:pt>
    <dgm:pt modelId="{3E91D69B-0C0D-43E6-A055-5E222B749D54}">
      <dgm:prSet/>
      <dgm:spPr>
        <a:solidFill>
          <a:srgbClr val="FFC000"/>
        </a:solidFill>
      </dgm:spPr>
      <dgm:t>
        <a:bodyPr/>
        <a:lstStyle/>
        <a:p>
          <a:pPr marR="0" algn="ctr" rtl="0"/>
          <a:r>
            <a:rPr lang="en-US" baseline="0" dirty="0" smtClean="0">
              <a:solidFill>
                <a:schemeClr val="bg1"/>
              </a:solidFill>
              <a:latin typeface="Arial"/>
            </a:rPr>
            <a:t>Auditory</a:t>
          </a:r>
        </a:p>
        <a:p>
          <a:pPr marR="0" algn="ctr" rtl="0"/>
          <a:r>
            <a:rPr lang="en-US" baseline="0" dirty="0" smtClean="0">
              <a:solidFill>
                <a:schemeClr val="bg1"/>
              </a:solidFill>
              <a:latin typeface="Arial"/>
            </a:rPr>
            <a:t>Figure-Ground</a:t>
          </a:r>
          <a:endParaRPr lang="en-US" dirty="0" smtClean="0">
            <a:solidFill>
              <a:schemeClr val="bg1"/>
            </a:solidFill>
          </a:endParaRPr>
        </a:p>
      </dgm:t>
    </dgm:pt>
    <dgm:pt modelId="{26A24ABE-5766-4C0C-AA79-1300F7F16260}" type="parTrans" cxnId="{B20846EA-C885-4F8B-AB91-B9C849CA516D}">
      <dgm:prSet/>
      <dgm:spPr/>
      <dgm:t>
        <a:bodyPr/>
        <a:lstStyle/>
        <a:p>
          <a:endParaRPr lang="en-US"/>
        </a:p>
      </dgm:t>
    </dgm:pt>
    <dgm:pt modelId="{AE5A9612-C255-4B44-9569-D53B4013FB8B}" type="sibTrans" cxnId="{B20846EA-C885-4F8B-AB91-B9C849CA516D}">
      <dgm:prSet/>
      <dgm:spPr/>
      <dgm:t>
        <a:bodyPr/>
        <a:lstStyle/>
        <a:p>
          <a:endParaRPr lang="en-US"/>
        </a:p>
      </dgm:t>
    </dgm:pt>
    <dgm:pt modelId="{8F6DD993-73E5-4441-9265-D6D6E9B24D79}">
      <dgm:prSet/>
      <dgm:spPr>
        <a:solidFill>
          <a:srgbClr val="FFC000"/>
        </a:solidFill>
      </dgm:spPr>
      <dgm:t>
        <a:bodyPr/>
        <a:lstStyle/>
        <a:p>
          <a:pPr marR="0" algn="ctr" rtl="0"/>
          <a:r>
            <a:rPr lang="en-US" baseline="0" dirty="0" smtClean="0">
              <a:solidFill>
                <a:schemeClr val="bg1"/>
              </a:solidFill>
              <a:latin typeface="Arial"/>
            </a:rPr>
            <a:t>Auditory</a:t>
          </a:r>
        </a:p>
        <a:p>
          <a:pPr marR="0" algn="ctr" rtl="0"/>
          <a:r>
            <a:rPr lang="en-US" baseline="0" dirty="0" smtClean="0">
              <a:solidFill>
                <a:schemeClr val="bg1"/>
              </a:solidFill>
              <a:latin typeface="Arial"/>
            </a:rPr>
            <a:t>Closure</a:t>
          </a:r>
          <a:endParaRPr lang="en-US" dirty="0" smtClean="0">
            <a:solidFill>
              <a:schemeClr val="bg1"/>
            </a:solidFill>
          </a:endParaRPr>
        </a:p>
      </dgm:t>
    </dgm:pt>
    <dgm:pt modelId="{CCA8AD1E-0AAE-4459-8D64-93FA61FC3D55}" type="parTrans" cxnId="{10F8090A-A81F-40A1-B761-DF55A7AB842A}">
      <dgm:prSet/>
      <dgm:spPr/>
      <dgm:t>
        <a:bodyPr/>
        <a:lstStyle/>
        <a:p>
          <a:endParaRPr lang="en-US"/>
        </a:p>
      </dgm:t>
    </dgm:pt>
    <dgm:pt modelId="{836F1681-3433-4069-A1DC-1D8AE3372DB6}" type="sibTrans" cxnId="{10F8090A-A81F-40A1-B761-DF55A7AB842A}">
      <dgm:prSet/>
      <dgm:spPr/>
      <dgm:t>
        <a:bodyPr/>
        <a:lstStyle/>
        <a:p>
          <a:endParaRPr lang="en-US"/>
        </a:p>
      </dgm:t>
    </dgm:pt>
    <dgm:pt modelId="{29BF4C5D-7BFE-404D-9C5A-662A553AA186}">
      <dgm:prSet/>
      <dgm:spPr>
        <a:solidFill>
          <a:srgbClr val="FFFF00"/>
        </a:solidFill>
      </dgm:spPr>
      <dgm:t>
        <a:bodyPr/>
        <a:lstStyle/>
        <a:p>
          <a:pPr marR="0" algn="ctr" rtl="0"/>
          <a:r>
            <a:rPr lang="en-US" baseline="0" dirty="0" smtClean="0">
              <a:solidFill>
                <a:schemeClr val="bg1"/>
              </a:solidFill>
              <a:latin typeface="Arial"/>
            </a:rPr>
            <a:t>Binaural</a:t>
          </a:r>
        </a:p>
        <a:p>
          <a:pPr marR="0" algn="ctr" rtl="0"/>
          <a:r>
            <a:rPr lang="en-US" baseline="0" dirty="0" smtClean="0">
              <a:solidFill>
                <a:schemeClr val="bg1"/>
              </a:solidFill>
              <a:latin typeface="Arial"/>
            </a:rPr>
            <a:t>Integration</a:t>
          </a:r>
          <a:endParaRPr lang="en-US" dirty="0" smtClean="0">
            <a:solidFill>
              <a:schemeClr val="bg1"/>
            </a:solidFill>
          </a:endParaRPr>
        </a:p>
      </dgm:t>
    </dgm:pt>
    <dgm:pt modelId="{29E39D3B-EC44-4D0A-A416-C1D777A6EFEA}" type="parTrans" cxnId="{23198EE2-D0E1-42C5-8092-81828E3E4DFB}">
      <dgm:prSet/>
      <dgm:spPr/>
      <dgm:t>
        <a:bodyPr/>
        <a:lstStyle/>
        <a:p>
          <a:endParaRPr lang="en-US"/>
        </a:p>
      </dgm:t>
    </dgm:pt>
    <dgm:pt modelId="{B39A928B-FA06-4472-B85D-A1414585A073}" type="sibTrans" cxnId="{23198EE2-D0E1-42C5-8092-81828E3E4DFB}">
      <dgm:prSet/>
      <dgm:spPr/>
      <dgm:t>
        <a:bodyPr/>
        <a:lstStyle/>
        <a:p>
          <a:endParaRPr lang="en-US"/>
        </a:p>
      </dgm:t>
    </dgm:pt>
    <dgm:pt modelId="{59F800DD-087E-486C-A296-C7CFD15AA9BF}">
      <dgm:prSet/>
      <dgm:spPr>
        <a:solidFill>
          <a:srgbClr val="FFFF00"/>
        </a:solidFill>
      </dgm:spPr>
      <dgm:t>
        <a:bodyPr/>
        <a:lstStyle/>
        <a:p>
          <a:pPr marR="0" algn="ctr" rtl="0"/>
          <a:r>
            <a:rPr lang="en-US" baseline="0" dirty="0" smtClean="0">
              <a:solidFill>
                <a:schemeClr val="bg1"/>
              </a:solidFill>
              <a:latin typeface="Arial"/>
            </a:rPr>
            <a:t>Binaural</a:t>
          </a:r>
        </a:p>
        <a:p>
          <a:pPr marR="0" algn="ctr" rtl="0"/>
          <a:r>
            <a:rPr lang="en-US" baseline="0" dirty="0" smtClean="0">
              <a:solidFill>
                <a:schemeClr val="bg1"/>
              </a:solidFill>
              <a:latin typeface="Arial"/>
            </a:rPr>
            <a:t>Separation</a:t>
          </a:r>
          <a:endParaRPr lang="en-US" dirty="0" smtClean="0">
            <a:solidFill>
              <a:schemeClr val="bg1"/>
            </a:solidFill>
          </a:endParaRPr>
        </a:p>
      </dgm:t>
    </dgm:pt>
    <dgm:pt modelId="{51245A52-8114-422E-880B-ED5F0B9BD1AA}" type="parTrans" cxnId="{53474AFA-F782-4F8D-9CA5-192ADC74D56F}">
      <dgm:prSet/>
      <dgm:spPr/>
      <dgm:t>
        <a:bodyPr/>
        <a:lstStyle/>
        <a:p>
          <a:endParaRPr lang="en-US"/>
        </a:p>
      </dgm:t>
    </dgm:pt>
    <dgm:pt modelId="{409F1F86-D9D1-4994-B558-A9E0F2C48882}" type="sibTrans" cxnId="{53474AFA-F782-4F8D-9CA5-192ADC74D56F}">
      <dgm:prSet/>
      <dgm:spPr/>
      <dgm:t>
        <a:bodyPr/>
        <a:lstStyle/>
        <a:p>
          <a:endParaRPr lang="en-US"/>
        </a:p>
      </dgm:t>
    </dgm:pt>
    <dgm:pt modelId="{DA51EFBB-8ADF-4DF8-8099-0AFF753246B6}">
      <dgm:prSet/>
      <dgm:spPr>
        <a:solidFill>
          <a:srgbClr val="00B0F0"/>
        </a:solidFill>
      </dgm:spPr>
      <dgm:t>
        <a:bodyPr/>
        <a:lstStyle/>
        <a:p>
          <a:pPr marR="0" algn="ctr" rtl="0"/>
          <a:r>
            <a:rPr lang="en-US" baseline="0" dirty="0" smtClean="0">
              <a:solidFill>
                <a:schemeClr val="bg1"/>
              </a:solidFill>
              <a:latin typeface="Arial"/>
            </a:rPr>
            <a:t>Temporal </a:t>
          </a:r>
        </a:p>
        <a:p>
          <a:pPr marR="0" algn="ctr" rtl="0"/>
          <a:r>
            <a:rPr lang="en-US" baseline="0" dirty="0" smtClean="0">
              <a:solidFill>
                <a:schemeClr val="bg1"/>
              </a:solidFill>
              <a:latin typeface="Arial"/>
            </a:rPr>
            <a:t>Processing</a:t>
          </a:r>
          <a:endParaRPr lang="en-US" dirty="0" smtClean="0">
            <a:solidFill>
              <a:schemeClr val="bg1"/>
            </a:solidFill>
          </a:endParaRPr>
        </a:p>
      </dgm:t>
    </dgm:pt>
    <dgm:pt modelId="{1338A2DE-6F44-473B-81B4-17D45410154A}" type="parTrans" cxnId="{FEF170C5-155B-4169-A621-DBFF3E080CCB}">
      <dgm:prSet/>
      <dgm:spPr/>
      <dgm:t>
        <a:bodyPr/>
        <a:lstStyle/>
        <a:p>
          <a:endParaRPr lang="en-US"/>
        </a:p>
      </dgm:t>
    </dgm:pt>
    <dgm:pt modelId="{7E36BE78-C962-421C-92B0-F2DA6565D48B}" type="sibTrans" cxnId="{FEF170C5-155B-4169-A621-DBFF3E080CCB}">
      <dgm:prSet/>
      <dgm:spPr/>
      <dgm:t>
        <a:bodyPr/>
        <a:lstStyle/>
        <a:p>
          <a:endParaRPr lang="en-US"/>
        </a:p>
      </dgm:t>
    </dgm:pt>
    <dgm:pt modelId="{4231F0AD-6079-4D02-8DDC-CAC2A85EABAB}">
      <dgm:prSet/>
      <dgm:spPr>
        <a:solidFill>
          <a:srgbClr val="FF66FF"/>
        </a:solidFill>
      </dgm:spPr>
      <dgm:t>
        <a:bodyPr/>
        <a:lstStyle/>
        <a:p>
          <a:r>
            <a:rPr lang="en-US" dirty="0">
              <a:solidFill>
                <a:schemeClr val="bg1"/>
              </a:solidFill>
            </a:rPr>
            <a:t>Binaural Interaction</a:t>
          </a:r>
        </a:p>
      </dgm:t>
    </dgm:pt>
    <dgm:pt modelId="{923DD9A0-99B4-4620-B227-132AB5E2D978}" type="parTrans" cxnId="{1225BFFA-7839-49F7-A5CC-91DA9680ADFF}">
      <dgm:prSet/>
      <dgm:spPr/>
      <dgm:t>
        <a:bodyPr/>
        <a:lstStyle/>
        <a:p>
          <a:endParaRPr lang="en-US"/>
        </a:p>
      </dgm:t>
    </dgm:pt>
    <dgm:pt modelId="{8325FC21-C57F-4E64-95B4-74405C9CD0EF}" type="sibTrans" cxnId="{1225BFFA-7839-49F7-A5CC-91DA9680ADFF}">
      <dgm:prSet/>
      <dgm:spPr/>
      <dgm:t>
        <a:bodyPr/>
        <a:lstStyle/>
        <a:p>
          <a:endParaRPr lang="en-US"/>
        </a:p>
      </dgm:t>
    </dgm:pt>
    <dgm:pt modelId="{8234DE05-B52F-4B58-9F71-C47DEFFC1765}" type="pres">
      <dgm:prSet presAssocID="{33D71784-C55A-4EA6-80C7-A43450763529}" presName="Name0" presStyleCnt="0">
        <dgm:presLayoutVars>
          <dgm:chMax val="1"/>
          <dgm:dir/>
          <dgm:animLvl val="ctr"/>
          <dgm:resizeHandles val="exact"/>
        </dgm:presLayoutVars>
      </dgm:prSet>
      <dgm:spPr/>
    </dgm:pt>
    <dgm:pt modelId="{8ACCAA0E-3CD8-4000-ABAA-A3D9F0471CD6}" type="pres">
      <dgm:prSet presAssocID="{4CAFED5F-9E66-4C9A-9B62-A949743CE233}" presName="centerShape" presStyleLbl="node0" presStyleIdx="0" presStyleCnt="1"/>
      <dgm:spPr/>
      <dgm:t>
        <a:bodyPr/>
        <a:lstStyle/>
        <a:p>
          <a:endParaRPr lang="en-US"/>
        </a:p>
      </dgm:t>
    </dgm:pt>
    <dgm:pt modelId="{3C14CA5B-B641-46E9-BC9A-39F56E73E836}" type="pres">
      <dgm:prSet presAssocID="{26A24ABE-5766-4C0C-AA79-1300F7F16260}" presName="parTrans" presStyleLbl="sibTrans2D1" presStyleIdx="0" presStyleCnt="6"/>
      <dgm:spPr/>
      <dgm:t>
        <a:bodyPr/>
        <a:lstStyle/>
        <a:p>
          <a:endParaRPr lang="en-US"/>
        </a:p>
      </dgm:t>
    </dgm:pt>
    <dgm:pt modelId="{7E42B9BA-B8D8-4C7A-B998-3CE4BAD5C20B}" type="pres">
      <dgm:prSet presAssocID="{26A24ABE-5766-4C0C-AA79-1300F7F16260}" presName="connectorText" presStyleLbl="sibTrans2D1" presStyleIdx="0" presStyleCnt="6"/>
      <dgm:spPr/>
      <dgm:t>
        <a:bodyPr/>
        <a:lstStyle/>
        <a:p>
          <a:endParaRPr lang="en-US"/>
        </a:p>
      </dgm:t>
    </dgm:pt>
    <dgm:pt modelId="{5A9E7DAE-F174-4681-8F7E-6EE1DEBBB04B}" type="pres">
      <dgm:prSet presAssocID="{3E91D69B-0C0D-43E6-A055-5E222B749D54}" presName="node" presStyleLbl="node1" presStyleIdx="0" presStyleCnt="6">
        <dgm:presLayoutVars>
          <dgm:bulletEnabled val="1"/>
        </dgm:presLayoutVars>
      </dgm:prSet>
      <dgm:spPr/>
      <dgm:t>
        <a:bodyPr/>
        <a:lstStyle/>
        <a:p>
          <a:endParaRPr lang="en-US"/>
        </a:p>
      </dgm:t>
    </dgm:pt>
    <dgm:pt modelId="{732A4D33-333B-4E48-87E6-EB954D9A8FCA}" type="pres">
      <dgm:prSet presAssocID="{CCA8AD1E-0AAE-4459-8D64-93FA61FC3D55}" presName="parTrans" presStyleLbl="sibTrans2D1" presStyleIdx="1" presStyleCnt="6"/>
      <dgm:spPr/>
      <dgm:t>
        <a:bodyPr/>
        <a:lstStyle/>
        <a:p>
          <a:endParaRPr lang="en-US"/>
        </a:p>
      </dgm:t>
    </dgm:pt>
    <dgm:pt modelId="{B7F37701-C2B0-4BBD-8394-4DF4656E6F51}" type="pres">
      <dgm:prSet presAssocID="{CCA8AD1E-0AAE-4459-8D64-93FA61FC3D55}" presName="connectorText" presStyleLbl="sibTrans2D1" presStyleIdx="1" presStyleCnt="6"/>
      <dgm:spPr/>
      <dgm:t>
        <a:bodyPr/>
        <a:lstStyle/>
        <a:p>
          <a:endParaRPr lang="en-US"/>
        </a:p>
      </dgm:t>
    </dgm:pt>
    <dgm:pt modelId="{92F84E79-74A5-4239-856C-2193B7080EE0}" type="pres">
      <dgm:prSet presAssocID="{8F6DD993-73E5-4441-9265-D6D6E9B24D79}" presName="node" presStyleLbl="node1" presStyleIdx="1" presStyleCnt="6">
        <dgm:presLayoutVars>
          <dgm:bulletEnabled val="1"/>
        </dgm:presLayoutVars>
      </dgm:prSet>
      <dgm:spPr/>
      <dgm:t>
        <a:bodyPr/>
        <a:lstStyle/>
        <a:p>
          <a:endParaRPr lang="en-US"/>
        </a:p>
      </dgm:t>
    </dgm:pt>
    <dgm:pt modelId="{2F56198B-A798-4594-B0D5-465C6E0DB43D}" type="pres">
      <dgm:prSet presAssocID="{29E39D3B-EC44-4D0A-A416-C1D777A6EFEA}" presName="parTrans" presStyleLbl="sibTrans2D1" presStyleIdx="2" presStyleCnt="6"/>
      <dgm:spPr/>
      <dgm:t>
        <a:bodyPr/>
        <a:lstStyle/>
        <a:p>
          <a:endParaRPr lang="en-US"/>
        </a:p>
      </dgm:t>
    </dgm:pt>
    <dgm:pt modelId="{236616E4-7F41-452C-BD96-F5689D7D4911}" type="pres">
      <dgm:prSet presAssocID="{29E39D3B-EC44-4D0A-A416-C1D777A6EFEA}" presName="connectorText" presStyleLbl="sibTrans2D1" presStyleIdx="2" presStyleCnt="6"/>
      <dgm:spPr/>
      <dgm:t>
        <a:bodyPr/>
        <a:lstStyle/>
        <a:p>
          <a:endParaRPr lang="en-US"/>
        </a:p>
      </dgm:t>
    </dgm:pt>
    <dgm:pt modelId="{2C922B98-2CAF-471A-874B-58AACD5F8577}" type="pres">
      <dgm:prSet presAssocID="{29BF4C5D-7BFE-404D-9C5A-662A553AA186}" presName="node" presStyleLbl="node1" presStyleIdx="2" presStyleCnt="6">
        <dgm:presLayoutVars>
          <dgm:bulletEnabled val="1"/>
        </dgm:presLayoutVars>
      </dgm:prSet>
      <dgm:spPr/>
      <dgm:t>
        <a:bodyPr/>
        <a:lstStyle/>
        <a:p>
          <a:endParaRPr lang="en-US"/>
        </a:p>
      </dgm:t>
    </dgm:pt>
    <dgm:pt modelId="{CB00154F-312E-413D-905D-015B0D5EC482}" type="pres">
      <dgm:prSet presAssocID="{51245A52-8114-422E-880B-ED5F0B9BD1AA}" presName="parTrans" presStyleLbl="sibTrans2D1" presStyleIdx="3" presStyleCnt="6"/>
      <dgm:spPr/>
      <dgm:t>
        <a:bodyPr/>
        <a:lstStyle/>
        <a:p>
          <a:endParaRPr lang="en-US"/>
        </a:p>
      </dgm:t>
    </dgm:pt>
    <dgm:pt modelId="{570B6D5F-B264-4D8C-A4EB-E65CC5ACCB8A}" type="pres">
      <dgm:prSet presAssocID="{51245A52-8114-422E-880B-ED5F0B9BD1AA}" presName="connectorText" presStyleLbl="sibTrans2D1" presStyleIdx="3" presStyleCnt="6"/>
      <dgm:spPr/>
      <dgm:t>
        <a:bodyPr/>
        <a:lstStyle/>
        <a:p>
          <a:endParaRPr lang="en-US"/>
        </a:p>
      </dgm:t>
    </dgm:pt>
    <dgm:pt modelId="{AA99DD9E-68F0-48F8-B482-07833D73D234}" type="pres">
      <dgm:prSet presAssocID="{59F800DD-087E-486C-A296-C7CFD15AA9BF}" presName="node" presStyleLbl="node1" presStyleIdx="3" presStyleCnt="6" custRadScaleRad="100185" custRadScaleInc="953">
        <dgm:presLayoutVars>
          <dgm:bulletEnabled val="1"/>
        </dgm:presLayoutVars>
      </dgm:prSet>
      <dgm:spPr/>
      <dgm:t>
        <a:bodyPr/>
        <a:lstStyle/>
        <a:p>
          <a:endParaRPr lang="en-US"/>
        </a:p>
      </dgm:t>
    </dgm:pt>
    <dgm:pt modelId="{F3FE9854-89B3-4081-BDE7-F2CC50512C18}" type="pres">
      <dgm:prSet presAssocID="{1338A2DE-6F44-473B-81B4-17D45410154A}" presName="parTrans" presStyleLbl="sibTrans2D1" presStyleIdx="4" presStyleCnt="6"/>
      <dgm:spPr/>
      <dgm:t>
        <a:bodyPr/>
        <a:lstStyle/>
        <a:p>
          <a:endParaRPr lang="en-US"/>
        </a:p>
      </dgm:t>
    </dgm:pt>
    <dgm:pt modelId="{BCDE494D-5C4C-4482-B181-1640A4C0DB47}" type="pres">
      <dgm:prSet presAssocID="{1338A2DE-6F44-473B-81B4-17D45410154A}" presName="connectorText" presStyleLbl="sibTrans2D1" presStyleIdx="4" presStyleCnt="6"/>
      <dgm:spPr/>
      <dgm:t>
        <a:bodyPr/>
        <a:lstStyle/>
        <a:p>
          <a:endParaRPr lang="en-US"/>
        </a:p>
      </dgm:t>
    </dgm:pt>
    <dgm:pt modelId="{0DE3F239-FC9B-4804-9094-0E799661712B}" type="pres">
      <dgm:prSet presAssocID="{DA51EFBB-8ADF-4DF8-8099-0AFF753246B6}" presName="node" presStyleLbl="node1" presStyleIdx="4" presStyleCnt="6">
        <dgm:presLayoutVars>
          <dgm:bulletEnabled val="1"/>
        </dgm:presLayoutVars>
      </dgm:prSet>
      <dgm:spPr/>
      <dgm:t>
        <a:bodyPr/>
        <a:lstStyle/>
        <a:p>
          <a:endParaRPr lang="en-US"/>
        </a:p>
      </dgm:t>
    </dgm:pt>
    <dgm:pt modelId="{1A063F9D-410C-4F69-BA8E-EF297BE894C4}" type="pres">
      <dgm:prSet presAssocID="{923DD9A0-99B4-4620-B227-132AB5E2D978}" presName="parTrans" presStyleLbl="sibTrans2D1" presStyleIdx="5" presStyleCnt="6"/>
      <dgm:spPr/>
      <dgm:t>
        <a:bodyPr/>
        <a:lstStyle/>
        <a:p>
          <a:endParaRPr lang="en-US"/>
        </a:p>
      </dgm:t>
    </dgm:pt>
    <dgm:pt modelId="{EBCEE17E-0D0B-4ADB-816E-D2846C4C758B}" type="pres">
      <dgm:prSet presAssocID="{923DD9A0-99B4-4620-B227-132AB5E2D978}" presName="connectorText" presStyleLbl="sibTrans2D1" presStyleIdx="5" presStyleCnt="6"/>
      <dgm:spPr/>
      <dgm:t>
        <a:bodyPr/>
        <a:lstStyle/>
        <a:p>
          <a:endParaRPr lang="en-US"/>
        </a:p>
      </dgm:t>
    </dgm:pt>
    <dgm:pt modelId="{26CC5A32-ACD6-4510-8052-96BA6695D183}" type="pres">
      <dgm:prSet presAssocID="{4231F0AD-6079-4D02-8DDC-CAC2A85EABAB}" presName="node" presStyleLbl="node1" presStyleIdx="5" presStyleCnt="6">
        <dgm:presLayoutVars>
          <dgm:bulletEnabled val="1"/>
        </dgm:presLayoutVars>
      </dgm:prSet>
      <dgm:spPr/>
      <dgm:t>
        <a:bodyPr/>
        <a:lstStyle/>
        <a:p>
          <a:endParaRPr lang="en-US"/>
        </a:p>
      </dgm:t>
    </dgm:pt>
  </dgm:ptLst>
  <dgm:cxnLst>
    <dgm:cxn modelId="{2F68269E-7B96-4FA6-BC3D-CD6AF1FACF68}" type="presOf" srcId="{4231F0AD-6079-4D02-8DDC-CAC2A85EABAB}" destId="{26CC5A32-ACD6-4510-8052-96BA6695D183}" srcOrd="0" destOrd="0" presId="urn:microsoft.com/office/officeart/2005/8/layout/radial5"/>
    <dgm:cxn modelId="{E2E5C13D-222F-456B-9509-79789A445826}" type="presOf" srcId="{26A24ABE-5766-4C0C-AA79-1300F7F16260}" destId="{3C14CA5B-B641-46E9-BC9A-39F56E73E836}" srcOrd="0" destOrd="0" presId="urn:microsoft.com/office/officeart/2005/8/layout/radial5"/>
    <dgm:cxn modelId="{0B488027-6293-459B-A610-B2E6684C3411}" type="presOf" srcId="{3E91D69B-0C0D-43E6-A055-5E222B749D54}" destId="{5A9E7DAE-F174-4681-8F7E-6EE1DEBBB04B}" srcOrd="0" destOrd="0" presId="urn:microsoft.com/office/officeart/2005/8/layout/radial5"/>
    <dgm:cxn modelId="{53474AFA-F782-4F8D-9CA5-192ADC74D56F}" srcId="{4CAFED5F-9E66-4C9A-9B62-A949743CE233}" destId="{59F800DD-087E-486C-A296-C7CFD15AA9BF}" srcOrd="3" destOrd="0" parTransId="{51245A52-8114-422E-880B-ED5F0B9BD1AA}" sibTransId="{409F1F86-D9D1-4994-B558-A9E0F2C48882}"/>
    <dgm:cxn modelId="{10F8090A-A81F-40A1-B761-DF55A7AB842A}" srcId="{4CAFED5F-9E66-4C9A-9B62-A949743CE233}" destId="{8F6DD993-73E5-4441-9265-D6D6E9B24D79}" srcOrd="1" destOrd="0" parTransId="{CCA8AD1E-0AAE-4459-8D64-93FA61FC3D55}" sibTransId="{836F1681-3433-4069-A1DC-1D8AE3372DB6}"/>
    <dgm:cxn modelId="{A4F2E5A3-3721-45E7-836A-F295CD98FB2A}" type="presOf" srcId="{DA51EFBB-8ADF-4DF8-8099-0AFF753246B6}" destId="{0DE3F239-FC9B-4804-9094-0E799661712B}" srcOrd="0" destOrd="0" presId="urn:microsoft.com/office/officeart/2005/8/layout/radial5"/>
    <dgm:cxn modelId="{3DB148EA-7029-4C80-A9A7-4468BA65E0B3}" type="presOf" srcId="{26A24ABE-5766-4C0C-AA79-1300F7F16260}" destId="{7E42B9BA-B8D8-4C7A-B998-3CE4BAD5C20B}" srcOrd="1" destOrd="0" presId="urn:microsoft.com/office/officeart/2005/8/layout/radial5"/>
    <dgm:cxn modelId="{30CFF84B-F3C4-40E8-8707-AB104D3D1EF6}" type="presOf" srcId="{923DD9A0-99B4-4620-B227-132AB5E2D978}" destId="{1A063F9D-410C-4F69-BA8E-EF297BE894C4}" srcOrd="0" destOrd="0" presId="urn:microsoft.com/office/officeart/2005/8/layout/radial5"/>
    <dgm:cxn modelId="{FEF170C5-155B-4169-A621-DBFF3E080CCB}" srcId="{4CAFED5F-9E66-4C9A-9B62-A949743CE233}" destId="{DA51EFBB-8ADF-4DF8-8099-0AFF753246B6}" srcOrd="4" destOrd="0" parTransId="{1338A2DE-6F44-473B-81B4-17D45410154A}" sibTransId="{7E36BE78-C962-421C-92B0-F2DA6565D48B}"/>
    <dgm:cxn modelId="{F2979D50-6D67-4FB7-AC15-CFDB53EAB610}" type="presOf" srcId="{33D71784-C55A-4EA6-80C7-A43450763529}" destId="{8234DE05-B52F-4B58-9F71-C47DEFFC1765}" srcOrd="0" destOrd="0" presId="urn:microsoft.com/office/officeart/2005/8/layout/radial5"/>
    <dgm:cxn modelId="{63FE09A8-C16C-42E2-BA99-ABB60C360332}" type="presOf" srcId="{51245A52-8114-422E-880B-ED5F0B9BD1AA}" destId="{CB00154F-312E-413D-905D-015B0D5EC482}" srcOrd="0" destOrd="0" presId="urn:microsoft.com/office/officeart/2005/8/layout/radial5"/>
    <dgm:cxn modelId="{1A40A68B-4424-4BF1-9B19-17CF29194A5D}" type="presOf" srcId="{51245A52-8114-422E-880B-ED5F0B9BD1AA}" destId="{570B6D5F-B264-4D8C-A4EB-E65CC5ACCB8A}" srcOrd="1" destOrd="0" presId="urn:microsoft.com/office/officeart/2005/8/layout/radial5"/>
    <dgm:cxn modelId="{B20846EA-C885-4F8B-AB91-B9C849CA516D}" srcId="{4CAFED5F-9E66-4C9A-9B62-A949743CE233}" destId="{3E91D69B-0C0D-43E6-A055-5E222B749D54}" srcOrd="0" destOrd="0" parTransId="{26A24ABE-5766-4C0C-AA79-1300F7F16260}" sibTransId="{AE5A9612-C255-4B44-9569-D53B4013FB8B}"/>
    <dgm:cxn modelId="{1225BFFA-7839-49F7-A5CC-91DA9680ADFF}" srcId="{4CAFED5F-9E66-4C9A-9B62-A949743CE233}" destId="{4231F0AD-6079-4D02-8DDC-CAC2A85EABAB}" srcOrd="5" destOrd="0" parTransId="{923DD9A0-99B4-4620-B227-132AB5E2D978}" sibTransId="{8325FC21-C57F-4E64-95B4-74405C9CD0EF}"/>
    <dgm:cxn modelId="{5D4C494F-6DF3-43C1-ABAA-91CC057F77D4}" type="presOf" srcId="{1338A2DE-6F44-473B-81B4-17D45410154A}" destId="{BCDE494D-5C4C-4482-B181-1640A4C0DB47}" srcOrd="1" destOrd="0" presId="urn:microsoft.com/office/officeart/2005/8/layout/radial5"/>
    <dgm:cxn modelId="{98297D88-D58C-4BE4-BE73-095DBE1984C9}" type="presOf" srcId="{29E39D3B-EC44-4D0A-A416-C1D777A6EFEA}" destId="{2F56198B-A798-4594-B0D5-465C6E0DB43D}" srcOrd="0" destOrd="0" presId="urn:microsoft.com/office/officeart/2005/8/layout/radial5"/>
    <dgm:cxn modelId="{13041244-7AAF-4D7F-A34C-8E5FC68F54CC}" type="presOf" srcId="{8F6DD993-73E5-4441-9265-D6D6E9B24D79}" destId="{92F84E79-74A5-4239-856C-2193B7080EE0}" srcOrd="0" destOrd="0" presId="urn:microsoft.com/office/officeart/2005/8/layout/radial5"/>
    <dgm:cxn modelId="{9CCA5243-806B-4D62-AD41-53A488B6F1F0}" type="presOf" srcId="{59F800DD-087E-486C-A296-C7CFD15AA9BF}" destId="{AA99DD9E-68F0-48F8-B482-07833D73D234}" srcOrd="0" destOrd="0" presId="urn:microsoft.com/office/officeart/2005/8/layout/radial5"/>
    <dgm:cxn modelId="{AC1BA1F4-BC47-47C2-9313-B284F670CD08}" type="presOf" srcId="{29BF4C5D-7BFE-404D-9C5A-662A553AA186}" destId="{2C922B98-2CAF-471A-874B-58AACD5F8577}" srcOrd="0" destOrd="0" presId="urn:microsoft.com/office/officeart/2005/8/layout/radial5"/>
    <dgm:cxn modelId="{EF136C54-575B-4CB6-8770-7A6264508C43}" type="presOf" srcId="{29E39D3B-EC44-4D0A-A416-C1D777A6EFEA}" destId="{236616E4-7F41-452C-BD96-F5689D7D4911}" srcOrd="1" destOrd="0" presId="urn:microsoft.com/office/officeart/2005/8/layout/radial5"/>
    <dgm:cxn modelId="{7676E68B-DC7F-481F-80A1-E5FCF6FF70FB}" type="presOf" srcId="{923DD9A0-99B4-4620-B227-132AB5E2D978}" destId="{EBCEE17E-0D0B-4ADB-816E-D2846C4C758B}" srcOrd="1" destOrd="0" presId="urn:microsoft.com/office/officeart/2005/8/layout/radial5"/>
    <dgm:cxn modelId="{29BC9C7B-7A98-4DF9-90EF-1F2808CB7C23}" srcId="{33D71784-C55A-4EA6-80C7-A43450763529}" destId="{4CAFED5F-9E66-4C9A-9B62-A949743CE233}" srcOrd="0" destOrd="0" parTransId="{A7516C18-0322-4AB3-8909-34287031F0DC}" sibTransId="{3B211D00-1B22-406E-8450-9B317BCDD8A4}"/>
    <dgm:cxn modelId="{F8D11A69-DBD7-4629-B7C7-9D92998F3EF9}" type="presOf" srcId="{1338A2DE-6F44-473B-81B4-17D45410154A}" destId="{F3FE9854-89B3-4081-BDE7-F2CC50512C18}" srcOrd="0" destOrd="0" presId="urn:microsoft.com/office/officeart/2005/8/layout/radial5"/>
    <dgm:cxn modelId="{D4BD7030-D959-4E6A-AC5F-BFF4EE846A5A}" type="presOf" srcId="{4CAFED5F-9E66-4C9A-9B62-A949743CE233}" destId="{8ACCAA0E-3CD8-4000-ABAA-A3D9F0471CD6}" srcOrd="0" destOrd="0" presId="urn:microsoft.com/office/officeart/2005/8/layout/radial5"/>
    <dgm:cxn modelId="{B843C941-0DC7-479C-BF28-5B68A6D52FD8}" type="presOf" srcId="{CCA8AD1E-0AAE-4459-8D64-93FA61FC3D55}" destId="{732A4D33-333B-4E48-87E6-EB954D9A8FCA}" srcOrd="0" destOrd="0" presId="urn:microsoft.com/office/officeart/2005/8/layout/radial5"/>
    <dgm:cxn modelId="{23198EE2-D0E1-42C5-8092-81828E3E4DFB}" srcId="{4CAFED5F-9E66-4C9A-9B62-A949743CE233}" destId="{29BF4C5D-7BFE-404D-9C5A-662A553AA186}" srcOrd="2" destOrd="0" parTransId="{29E39D3B-EC44-4D0A-A416-C1D777A6EFEA}" sibTransId="{B39A928B-FA06-4472-B85D-A1414585A073}"/>
    <dgm:cxn modelId="{3EE011AE-8496-40A6-975A-88CBF181C5EC}" type="presOf" srcId="{CCA8AD1E-0AAE-4459-8D64-93FA61FC3D55}" destId="{B7F37701-C2B0-4BBD-8394-4DF4656E6F51}" srcOrd="1" destOrd="0" presId="urn:microsoft.com/office/officeart/2005/8/layout/radial5"/>
    <dgm:cxn modelId="{FF66483B-F059-4751-8857-4FE33586D859}" type="presParOf" srcId="{8234DE05-B52F-4B58-9F71-C47DEFFC1765}" destId="{8ACCAA0E-3CD8-4000-ABAA-A3D9F0471CD6}" srcOrd="0" destOrd="0" presId="urn:microsoft.com/office/officeart/2005/8/layout/radial5"/>
    <dgm:cxn modelId="{D91CF031-599B-4B21-9DF1-921A9A91ABC7}" type="presParOf" srcId="{8234DE05-B52F-4B58-9F71-C47DEFFC1765}" destId="{3C14CA5B-B641-46E9-BC9A-39F56E73E836}" srcOrd="1" destOrd="0" presId="urn:microsoft.com/office/officeart/2005/8/layout/radial5"/>
    <dgm:cxn modelId="{9FA9A88B-7FA9-42D0-8A45-C5EAF68C6A52}" type="presParOf" srcId="{3C14CA5B-B641-46E9-BC9A-39F56E73E836}" destId="{7E42B9BA-B8D8-4C7A-B998-3CE4BAD5C20B}" srcOrd="0" destOrd="0" presId="urn:microsoft.com/office/officeart/2005/8/layout/radial5"/>
    <dgm:cxn modelId="{1434CDFB-F115-44C3-9334-D25D909F68B6}" type="presParOf" srcId="{8234DE05-B52F-4B58-9F71-C47DEFFC1765}" destId="{5A9E7DAE-F174-4681-8F7E-6EE1DEBBB04B}" srcOrd="2" destOrd="0" presId="urn:microsoft.com/office/officeart/2005/8/layout/radial5"/>
    <dgm:cxn modelId="{89D2AD42-9B6B-4498-A9C6-13EAA221C8E3}" type="presParOf" srcId="{8234DE05-B52F-4B58-9F71-C47DEFFC1765}" destId="{732A4D33-333B-4E48-87E6-EB954D9A8FCA}" srcOrd="3" destOrd="0" presId="urn:microsoft.com/office/officeart/2005/8/layout/radial5"/>
    <dgm:cxn modelId="{20426B02-96B4-4335-A535-D661B2E6514C}" type="presParOf" srcId="{732A4D33-333B-4E48-87E6-EB954D9A8FCA}" destId="{B7F37701-C2B0-4BBD-8394-4DF4656E6F51}" srcOrd="0" destOrd="0" presId="urn:microsoft.com/office/officeart/2005/8/layout/radial5"/>
    <dgm:cxn modelId="{22D7E76B-015D-455E-A0CA-BA10551353B1}" type="presParOf" srcId="{8234DE05-B52F-4B58-9F71-C47DEFFC1765}" destId="{92F84E79-74A5-4239-856C-2193B7080EE0}" srcOrd="4" destOrd="0" presId="urn:microsoft.com/office/officeart/2005/8/layout/radial5"/>
    <dgm:cxn modelId="{F5D6FECC-FED5-4813-94B2-1079997B962B}" type="presParOf" srcId="{8234DE05-B52F-4B58-9F71-C47DEFFC1765}" destId="{2F56198B-A798-4594-B0D5-465C6E0DB43D}" srcOrd="5" destOrd="0" presId="urn:microsoft.com/office/officeart/2005/8/layout/radial5"/>
    <dgm:cxn modelId="{9B7216C6-B122-4DB7-AC50-3849C3471068}" type="presParOf" srcId="{2F56198B-A798-4594-B0D5-465C6E0DB43D}" destId="{236616E4-7F41-452C-BD96-F5689D7D4911}" srcOrd="0" destOrd="0" presId="urn:microsoft.com/office/officeart/2005/8/layout/radial5"/>
    <dgm:cxn modelId="{FC44C449-ACE9-4DC9-8718-F0F7C7C64AA0}" type="presParOf" srcId="{8234DE05-B52F-4B58-9F71-C47DEFFC1765}" destId="{2C922B98-2CAF-471A-874B-58AACD5F8577}" srcOrd="6" destOrd="0" presId="urn:microsoft.com/office/officeart/2005/8/layout/radial5"/>
    <dgm:cxn modelId="{693BD912-AC65-454B-A20C-D00AA61D30BD}" type="presParOf" srcId="{8234DE05-B52F-4B58-9F71-C47DEFFC1765}" destId="{CB00154F-312E-413D-905D-015B0D5EC482}" srcOrd="7" destOrd="0" presId="urn:microsoft.com/office/officeart/2005/8/layout/radial5"/>
    <dgm:cxn modelId="{8E937523-1252-4395-A824-623A9B65F018}" type="presParOf" srcId="{CB00154F-312E-413D-905D-015B0D5EC482}" destId="{570B6D5F-B264-4D8C-A4EB-E65CC5ACCB8A}" srcOrd="0" destOrd="0" presId="urn:microsoft.com/office/officeart/2005/8/layout/radial5"/>
    <dgm:cxn modelId="{F573AE2C-EF73-4EEA-A32A-D3A12467DCD6}" type="presParOf" srcId="{8234DE05-B52F-4B58-9F71-C47DEFFC1765}" destId="{AA99DD9E-68F0-48F8-B482-07833D73D234}" srcOrd="8" destOrd="0" presId="urn:microsoft.com/office/officeart/2005/8/layout/radial5"/>
    <dgm:cxn modelId="{5E9BAAE9-25F3-4F93-97D4-C4F9533DD2DF}" type="presParOf" srcId="{8234DE05-B52F-4B58-9F71-C47DEFFC1765}" destId="{F3FE9854-89B3-4081-BDE7-F2CC50512C18}" srcOrd="9" destOrd="0" presId="urn:microsoft.com/office/officeart/2005/8/layout/radial5"/>
    <dgm:cxn modelId="{E6A310B0-43F9-4B88-8525-6F4271C317C7}" type="presParOf" srcId="{F3FE9854-89B3-4081-BDE7-F2CC50512C18}" destId="{BCDE494D-5C4C-4482-B181-1640A4C0DB47}" srcOrd="0" destOrd="0" presId="urn:microsoft.com/office/officeart/2005/8/layout/radial5"/>
    <dgm:cxn modelId="{7A2984D3-8CD1-4561-A33B-210C0E395FDE}" type="presParOf" srcId="{8234DE05-B52F-4B58-9F71-C47DEFFC1765}" destId="{0DE3F239-FC9B-4804-9094-0E799661712B}" srcOrd="10" destOrd="0" presId="urn:microsoft.com/office/officeart/2005/8/layout/radial5"/>
    <dgm:cxn modelId="{9CF8F67D-00DB-4997-802B-43B4BA2B8BE7}" type="presParOf" srcId="{8234DE05-B52F-4B58-9F71-C47DEFFC1765}" destId="{1A063F9D-410C-4F69-BA8E-EF297BE894C4}" srcOrd="11" destOrd="0" presId="urn:microsoft.com/office/officeart/2005/8/layout/radial5"/>
    <dgm:cxn modelId="{D0C94259-7586-45B5-B614-9208AD7C0B48}" type="presParOf" srcId="{1A063F9D-410C-4F69-BA8E-EF297BE894C4}" destId="{EBCEE17E-0D0B-4ADB-816E-D2846C4C758B}" srcOrd="0" destOrd="0" presId="urn:microsoft.com/office/officeart/2005/8/layout/radial5"/>
    <dgm:cxn modelId="{49A289BA-DBEF-4FFF-B2EB-90E92FAF1DC7}" type="presParOf" srcId="{8234DE05-B52F-4B58-9F71-C47DEFFC1765}" destId="{26CC5A32-ACD6-4510-8052-96BA6695D183}"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CAA0E-3CD8-4000-ABAA-A3D9F0471CD6}">
      <dsp:nvSpPr>
        <dsp:cNvPr id="0" name=""/>
        <dsp:cNvSpPr/>
      </dsp:nvSpPr>
      <dsp:spPr>
        <a:xfrm>
          <a:off x="3524101" y="1657201"/>
          <a:ext cx="1181397" cy="1181397"/>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R="0" lvl="0" algn="ctr" defTabSz="533400" rtl="0">
            <a:lnSpc>
              <a:spcPct val="90000"/>
            </a:lnSpc>
            <a:spcBef>
              <a:spcPct val="0"/>
            </a:spcBef>
            <a:spcAft>
              <a:spcPct val="35000"/>
            </a:spcAft>
          </a:pPr>
          <a:r>
            <a:rPr lang="en-US" sz="1200" kern="1200" baseline="0" dirty="0" smtClean="0">
              <a:solidFill>
                <a:schemeClr val="bg1"/>
              </a:solidFill>
              <a:latin typeface="Arial"/>
            </a:rPr>
            <a:t>Central </a:t>
          </a:r>
        </a:p>
        <a:p>
          <a:pPr marR="0" lvl="0" algn="ctr" defTabSz="533400" rtl="0">
            <a:lnSpc>
              <a:spcPct val="90000"/>
            </a:lnSpc>
            <a:spcBef>
              <a:spcPct val="0"/>
            </a:spcBef>
            <a:spcAft>
              <a:spcPct val="35000"/>
            </a:spcAft>
          </a:pPr>
          <a:r>
            <a:rPr lang="en-US" sz="1200" kern="1200" baseline="0" dirty="0" smtClean="0">
              <a:solidFill>
                <a:schemeClr val="bg1"/>
              </a:solidFill>
              <a:latin typeface="Arial"/>
            </a:rPr>
            <a:t>Auditory </a:t>
          </a:r>
        </a:p>
        <a:p>
          <a:pPr marR="0" lvl="0" algn="ctr" defTabSz="533400" rtl="0">
            <a:lnSpc>
              <a:spcPct val="90000"/>
            </a:lnSpc>
            <a:spcBef>
              <a:spcPct val="0"/>
            </a:spcBef>
            <a:spcAft>
              <a:spcPct val="35000"/>
            </a:spcAft>
          </a:pPr>
          <a:r>
            <a:rPr lang="en-US" sz="1200" kern="1200" baseline="0" dirty="0" smtClean="0">
              <a:solidFill>
                <a:schemeClr val="bg1"/>
              </a:solidFill>
              <a:latin typeface="Arial"/>
            </a:rPr>
            <a:t>Processing</a:t>
          </a:r>
        </a:p>
      </dsp:txBody>
      <dsp:txXfrm>
        <a:off x="3697113" y="1830213"/>
        <a:ext cx="835373" cy="835373"/>
      </dsp:txXfrm>
    </dsp:sp>
    <dsp:sp modelId="{3C14CA5B-B641-46E9-BC9A-39F56E73E836}">
      <dsp:nvSpPr>
        <dsp:cNvPr id="0" name=""/>
        <dsp:cNvSpPr/>
      </dsp:nvSpPr>
      <dsp:spPr>
        <a:xfrm rot="16200000">
          <a:off x="3989362" y="1226788"/>
          <a:ext cx="250875" cy="4016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026993" y="1344754"/>
        <a:ext cx="175613" cy="241005"/>
      </dsp:txXfrm>
    </dsp:sp>
    <dsp:sp modelId="{5A9E7DAE-F174-4681-8F7E-6EE1DEBBB04B}">
      <dsp:nvSpPr>
        <dsp:cNvPr id="0" name=""/>
        <dsp:cNvSpPr/>
      </dsp:nvSpPr>
      <dsp:spPr>
        <a:xfrm>
          <a:off x="3524101" y="2453"/>
          <a:ext cx="1181397" cy="1181397"/>
        </a:xfrm>
        <a:prstGeom prst="ellipse">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R="0" lvl="0" algn="ctr" defTabSz="533400" rtl="0">
            <a:lnSpc>
              <a:spcPct val="90000"/>
            </a:lnSpc>
            <a:spcBef>
              <a:spcPct val="0"/>
            </a:spcBef>
            <a:spcAft>
              <a:spcPct val="35000"/>
            </a:spcAft>
          </a:pPr>
          <a:r>
            <a:rPr lang="en-US" sz="1200" kern="1200" baseline="0" dirty="0" smtClean="0">
              <a:solidFill>
                <a:schemeClr val="bg1"/>
              </a:solidFill>
              <a:latin typeface="Arial"/>
            </a:rPr>
            <a:t>Auditory</a:t>
          </a:r>
        </a:p>
        <a:p>
          <a:pPr marR="0" lvl="0" algn="ctr" defTabSz="533400" rtl="0">
            <a:lnSpc>
              <a:spcPct val="90000"/>
            </a:lnSpc>
            <a:spcBef>
              <a:spcPct val="0"/>
            </a:spcBef>
            <a:spcAft>
              <a:spcPct val="35000"/>
            </a:spcAft>
          </a:pPr>
          <a:r>
            <a:rPr lang="en-US" sz="1200" kern="1200" baseline="0" dirty="0" smtClean="0">
              <a:solidFill>
                <a:schemeClr val="bg1"/>
              </a:solidFill>
              <a:latin typeface="Arial"/>
            </a:rPr>
            <a:t>Figure-Ground</a:t>
          </a:r>
          <a:endParaRPr lang="en-US" sz="1200" kern="1200" dirty="0" smtClean="0">
            <a:solidFill>
              <a:schemeClr val="bg1"/>
            </a:solidFill>
          </a:endParaRPr>
        </a:p>
      </dsp:txBody>
      <dsp:txXfrm>
        <a:off x="3697113" y="175465"/>
        <a:ext cx="835373" cy="835373"/>
      </dsp:txXfrm>
    </dsp:sp>
    <dsp:sp modelId="{732A4D33-333B-4E48-87E6-EB954D9A8FCA}">
      <dsp:nvSpPr>
        <dsp:cNvPr id="0" name=""/>
        <dsp:cNvSpPr/>
      </dsp:nvSpPr>
      <dsp:spPr>
        <a:xfrm rot="19800000">
          <a:off x="4699740" y="1636925"/>
          <a:ext cx="250875" cy="4016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04782" y="1736076"/>
        <a:ext cx="175613" cy="241005"/>
      </dsp:txXfrm>
    </dsp:sp>
    <dsp:sp modelId="{92F84E79-74A5-4239-856C-2193B7080EE0}">
      <dsp:nvSpPr>
        <dsp:cNvPr id="0" name=""/>
        <dsp:cNvSpPr/>
      </dsp:nvSpPr>
      <dsp:spPr>
        <a:xfrm>
          <a:off x="4957154" y="829827"/>
          <a:ext cx="1181397" cy="1181397"/>
        </a:xfrm>
        <a:prstGeom prst="ellipse">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R="0" lvl="0" algn="ctr" defTabSz="533400" rtl="0">
            <a:lnSpc>
              <a:spcPct val="90000"/>
            </a:lnSpc>
            <a:spcBef>
              <a:spcPct val="0"/>
            </a:spcBef>
            <a:spcAft>
              <a:spcPct val="35000"/>
            </a:spcAft>
          </a:pPr>
          <a:r>
            <a:rPr lang="en-US" sz="1200" kern="1200" baseline="0" dirty="0" smtClean="0">
              <a:solidFill>
                <a:schemeClr val="bg1"/>
              </a:solidFill>
              <a:latin typeface="Arial"/>
            </a:rPr>
            <a:t>Auditory</a:t>
          </a:r>
        </a:p>
        <a:p>
          <a:pPr marR="0" lvl="0" algn="ctr" defTabSz="533400" rtl="0">
            <a:lnSpc>
              <a:spcPct val="90000"/>
            </a:lnSpc>
            <a:spcBef>
              <a:spcPct val="0"/>
            </a:spcBef>
            <a:spcAft>
              <a:spcPct val="35000"/>
            </a:spcAft>
          </a:pPr>
          <a:r>
            <a:rPr lang="en-US" sz="1200" kern="1200" baseline="0" dirty="0" smtClean="0">
              <a:solidFill>
                <a:schemeClr val="bg1"/>
              </a:solidFill>
              <a:latin typeface="Arial"/>
            </a:rPr>
            <a:t>Closure</a:t>
          </a:r>
          <a:endParaRPr lang="en-US" sz="1200" kern="1200" dirty="0" smtClean="0">
            <a:solidFill>
              <a:schemeClr val="bg1"/>
            </a:solidFill>
          </a:endParaRPr>
        </a:p>
      </dsp:txBody>
      <dsp:txXfrm>
        <a:off x="5130166" y="1002839"/>
        <a:ext cx="835373" cy="835373"/>
      </dsp:txXfrm>
    </dsp:sp>
    <dsp:sp modelId="{2F56198B-A798-4594-B0D5-465C6E0DB43D}">
      <dsp:nvSpPr>
        <dsp:cNvPr id="0" name=""/>
        <dsp:cNvSpPr/>
      </dsp:nvSpPr>
      <dsp:spPr>
        <a:xfrm rot="1800000">
          <a:off x="4699740" y="2457199"/>
          <a:ext cx="250875" cy="4016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704782" y="2518719"/>
        <a:ext cx="175613" cy="241005"/>
      </dsp:txXfrm>
    </dsp:sp>
    <dsp:sp modelId="{2C922B98-2CAF-471A-874B-58AACD5F8577}">
      <dsp:nvSpPr>
        <dsp:cNvPr id="0" name=""/>
        <dsp:cNvSpPr/>
      </dsp:nvSpPr>
      <dsp:spPr>
        <a:xfrm>
          <a:off x="4957154" y="2484575"/>
          <a:ext cx="1181397" cy="1181397"/>
        </a:xfrm>
        <a:prstGeom prst="ellipse">
          <a:avLst/>
        </a:prstGeom>
        <a:solidFill>
          <a:srgbClr val="FFFF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R="0" lvl="0" algn="ctr" defTabSz="533400" rtl="0">
            <a:lnSpc>
              <a:spcPct val="90000"/>
            </a:lnSpc>
            <a:spcBef>
              <a:spcPct val="0"/>
            </a:spcBef>
            <a:spcAft>
              <a:spcPct val="35000"/>
            </a:spcAft>
          </a:pPr>
          <a:r>
            <a:rPr lang="en-US" sz="1200" kern="1200" baseline="0" dirty="0" smtClean="0">
              <a:solidFill>
                <a:schemeClr val="bg1"/>
              </a:solidFill>
              <a:latin typeface="Arial"/>
            </a:rPr>
            <a:t>Binaural</a:t>
          </a:r>
        </a:p>
        <a:p>
          <a:pPr marR="0" lvl="0" algn="ctr" defTabSz="533400" rtl="0">
            <a:lnSpc>
              <a:spcPct val="90000"/>
            </a:lnSpc>
            <a:spcBef>
              <a:spcPct val="0"/>
            </a:spcBef>
            <a:spcAft>
              <a:spcPct val="35000"/>
            </a:spcAft>
          </a:pPr>
          <a:r>
            <a:rPr lang="en-US" sz="1200" kern="1200" baseline="0" dirty="0" smtClean="0">
              <a:solidFill>
                <a:schemeClr val="bg1"/>
              </a:solidFill>
              <a:latin typeface="Arial"/>
            </a:rPr>
            <a:t>Integration</a:t>
          </a:r>
          <a:endParaRPr lang="en-US" sz="1200" kern="1200" dirty="0" smtClean="0">
            <a:solidFill>
              <a:schemeClr val="bg1"/>
            </a:solidFill>
          </a:endParaRPr>
        </a:p>
      </dsp:txBody>
      <dsp:txXfrm>
        <a:off x="5130166" y="2657587"/>
        <a:ext cx="835373" cy="835373"/>
      </dsp:txXfrm>
    </dsp:sp>
    <dsp:sp modelId="{CB00154F-312E-413D-905D-015B0D5EC482}">
      <dsp:nvSpPr>
        <dsp:cNvPr id="0" name=""/>
        <dsp:cNvSpPr/>
      </dsp:nvSpPr>
      <dsp:spPr>
        <a:xfrm rot="5417160">
          <a:off x="3984606" y="2868525"/>
          <a:ext cx="252186" cy="4016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4022623" y="2911032"/>
        <a:ext cx="176530" cy="241005"/>
      </dsp:txXfrm>
    </dsp:sp>
    <dsp:sp modelId="{AA99DD9E-68F0-48F8-B482-07833D73D234}">
      <dsp:nvSpPr>
        <dsp:cNvPr id="0" name=""/>
        <dsp:cNvSpPr/>
      </dsp:nvSpPr>
      <dsp:spPr>
        <a:xfrm>
          <a:off x="3515828" y="3314402"/>
          <a:ext cx="1181397" cy="1181397"/>
        </a:xfrm>
        <a:prstGeom prst="ellipse">
          <a:avLst/>
        </a:prstGeom>
        <a:solidFill>
          <a:srgbClr val="FFFF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R="0" lvl="0" algn="ctr" defTabSz="533400" rtl="0">
            <a:lnSpc>
              <a:spcPct val="90000"/>
            </a:lnSpc>
            <a:spcBef>
              <a:spcPct val="0"/>
            </a:spcBef>
            <a:spcAft>
              <a:spcPct val="35000"/>
            </a:spcAft>
          </a:pPr>
          <a:r>
            <a:rPr lang="en-US" sz="1200" kern="1200" baseline="0" dirty="0" smtClean="0">
              <a:solidFill>
                <a:schemeClr val="bg1"/>
              </a:solidFill>
              <a:latin typeface="Arial"/>
            </a:rPr>
            <a:t>Binaural</a:t>
          </a:r>
        </a:p>
        <a:p>
          <a:pPr marR="0" lvl="0" algn="ctr" defTabSz="533400" rtl="0">
            <a:lnSpc>
              <a:spcPct val="90000"/>
            </a:lnSpc>
            <a:spcBef>
              <a:spcPct val="0"/>
            </a:spcBef>
            <a:spcAft>
              <a:spcPct val="35000"/>
            </a:spcAft>
          </a:pPr>
          <a:r>
            <a:rPr lang="en-US" sz="1200" kern="1200" baseline="0" dirty="0" smtClean="0">
              <a:solidFill>
                <a:schemeClr val="bg1"/>
              </a:solidFill>
              <a:latin typeface="Arial"/>
            </a:rPr>
            <a:t>Separation</a:t>
          </a:r>
          <a:endParaRPr lang="en-US" sz="1200" kern="1200" dirty="0" smtClean="0">
            <a:solidFill>
              <a:schemeClr val="bg1"/>
            </a:solidFill>
          </a:endParaRPr>
        </a:p>
      </dsp:txBody>
      <dsp:txXfrm>
        <a:off x="3688840" y="3487414"/>
        <a:ext cx="835373" cy="835373"/>
      </dsp:txXfrm>
    </dsp:sp>
    <dsp:sp modelId="{F3FE9854-89B3-4081-BDE7-F2CC50512C18}">
      <dsp:nvSpPr>
        <dsp:cNvPr id="0" name=""/>
        <dsp:cNvSpPr/>
      </dsp:nvSpPr>
      <dsp:spPr>
        <a:xfrm rot="9000000">
          <a:off x="3278984" y="2457199"/>
          <a:ext cx="250875" cy="4016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3349204" y="2518719"/>
        <a:ext cx="175613" cy="241005"/>
      </dsp:txXfrm>
    </dsp:sp>
    <dsp:sp modelId="{0DE3F239-FC9B-4804-9094-0E799661712B}">
      <dsp:nvSpPr>
        <dsp:cNvPr id="0" name=""/>
        <dsp:cNvSpPr/>
      </dsp:nvSpPr>
      <dsp:spPr>
        <a:xfrm>
          <a:off x="2091047" y="2484575"/>
          <a:ext cx="1181397" cy="1181397"/>
        </a:xfrm>
        <a:prstGeom prst="ellipse">
          <a:avLst/>
        </a:prstGeom>
        <a:solidFill>
          <a:srgbClr val="00B0F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R="0" lvl="0" algn="ctr" defTabSz="533400" rtl="0">
            <a:lnSpc>
              <a:spcPct val="90000"/>
            </a:lnSpc>
            <a:spcBef>
              <a:spcPct val="0"/>
            </a:spcBef>
            <a:spcAft>
              <a:spcPct val="35000"/>
            </a:spcAft>
          </a:pPr>
          <a:r>
            <a:rPr lang="en-US" sz="1200" kern="1200" baseline="0" dirty="0" smtClean="0">
              <a:solidFill>
                <a:schemeClr val="bg1"/>
              </a:solidFill>
              <a:latin typeface="Arial"/>
            </a:rPr>
            <a:t>Temporal </a:t>
          </a:r>
        </a:p>
        <a:p>
          <a:pPr marR="0" lvl="0" algn="ctr" defTabSz="533400" rtl="0">
            <a:lnSpc>
              <a:spcPct val="90000"/>
            </a:lnSpc>
            <a:spcBef>
              <a:spcPct val="0"/>
            </a:spcBef>
            <a:spcAft>
              <a:spcPct val="35000"/>
            </a:spcAft>
          </a:pPr>
          <a:r>
            <a:rPr lang="en-US" sz="1200" kern="1200" baseline="0" dirty="0" smtClean="0">
              <a:solidFill>
                <a:schemeClr val="bg1"/>
              </a:solidFill>
              <a:latin typeface="Arial"/>
            </a:rPr>
            <a:t>Processing</a:t>
          </a:r>
          <a:endParaRPr lang="en-US" sz="1200" kern="1200" dirty="0" smtClean="0">
            <a:solidFill>
              <a:schemeClr val="bg1"/>
            </a:solidFill>
          </a:endParaRPr>
        </a:p>
      </dsp:txBody>
      <dsp:txXfrm>
        <a:off x="2264059" y="2657587"/>
        <a:ext cx="835373" cy="835373"/>
      </dsp:txXfrm>
    </dsp:sp>
    <dsp:sp modelId="{1A063F9D-410C-4F69-BA8E-EF297BE894C4}">
      <dsp:nvSpPr>
        <dsp:cNvPr id="0" name=""/>
        <dsp:cNvSpPr/>
      </dsp:nvSpPr>
      <dsp:spPr>
        <a:xfrm rot="12600000">
          <a:off x="3278984" y="1636925"/>
          <a:ext cx="250875" cy="4016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rot="10800000">
        <a:off x="3349204" y="1736076"/>
        <a:ext cx="175613" cy="241005"/>
      </dsp:txXfrm>
    </dsp:sp>
    <dsp:sp modelId="{26CC5A32-ACD6-4510-8052-96BA6695D183}">
      <dsp:nvSpPr>
        <dsp:cNvPr id="0" name=""/>
        <dsp:cNvSpPr/>
      </dsp:nvSpPr>
      <dsp:spPr>
        <a:xfrm>
          <a:off x="2091047" y="829827"/>
          <a:ext cx="1181397" cy="1181397"/>
        </a:xfrm>
        <a:prstGeom prst="ellipse">
          <a:avLst/>
        </a:prstGeom>
        <a:solidFill>
          <a:srgbClr val="FF66FF"/>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solidFill>
                <a:schemeClr val="bg1"/>
              </a:solidFill>
            </a:rPr>
            <a:t>Binaural Interaction</a:t>
          </a:r>
        </a:p>
      </dsp:txBody>
      <dsp:txXfrm>
        <a:off x="2264059" y="1002839"/>
        <a:ext cx="835373" cy="83537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DC7AF52-AEAB-40A7-BFF6-998E6C52A6D1}" type="datetimeFigureOut">
              <a:rPr lang="en-US" smtClean="0"/>
              <a:t>9/21/2017</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F4AA4AA-2079-4400-9CCC-6D255638EE50}" type="slidenum">
              <a:rPr lang="en-US" smtClean="0"/>
              <a:t>‹#›</a:t>
            </a:fld>
            <a:endParaRPr lang="en-US"/>
          </a:p>
        </p:txBody>
      </p:sp>
    </p:spTree>
    <p:extLst>
      <p:ext uri="{BB962C8B-B14F-4D97-AF65-F5344CB8AC3E}">
        <p14:creationId xmlns:p14="http://schemas.microsoft.com/office/powerpoint/2010/main" val="1203800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D2BE209-A058-40D1-8CC7-9CB12038C843}" type="datetimeFigureOut">
              <a:rPr lang="en-US" smtClean="0"/>
              <a:pPr/>
              <a:t>9/21/2017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2BB91F9-599C-406D-B625-3FE3471B9FE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4E68B323-F3E6-48C0-B2BA-90A7F7558364}" type="slidenum">
              <a:rPr lang="en-US" smtClean="0"/>
              <a:pPr/>
              <a:t>1</a:t>
            </a:fld>
            <a:endParaRPr 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129695A4-A5E1-4870-B49A-CD078C6626E2}" type="slidenum">
              <a:rPr lang="en-US" smtClean="0"/>
              <a:pPr/>
              <a:t>19</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dirty="0" smtClean="0"/>
              <a:t>We try to take the individual child’s diagnoses into context to see if we feel that they will interfere with the potential diagnosis of a CAPD.  In many cases of TBI, developmental delays associated with lead exposure, and neurological involvement (e.g. Lyme’s Disease), there is a higher incidence of CAPD so we try to consider this when we discuss candidacy.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72943ACC-0D06-479C-A55E-CFEE358E195F}" type="slidenum">
              <a:rPr lang="en-US" smtClean="0"/>
              <a:pPr/>
              <a:t>22</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b="1" dirty="0" smtClean="0"/>
              <a:t>MOUSE CLICKS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r>
              <a:rPr lang="en-US" b="1" smtClean="0"/>
              <a:t>MOUSE CLICKS</a:t>
            </a:r>
          </a:p>
        </p:txBody>
      </p:sp>
      <p:sp>
        <p:nvSpPr>
          <p:cNvPr id="55300" name="Slide Number Placeholder 3"/>
          <p:cNvSpPr>
            <a:spLocks noGrp="1"/>
          </p:cNvSpPr>
          <p:nvPr>
            <p:ph type="sldNum" sz="quarter" idx="5"/>
          </p:nvPr>
        </p:nvSpPr>
        <p:spPr>
          <a:noFill/>
        </p:spPr>
        <p:txBody>
          <a:bodyPr/>
          <a:lstStyle/>
          <a:p>
            <a:fld id="{9E4D9B09-1DB5-491A-81DD-BB65E9496152}" type="slidenum">
              <a:rPr lang="en-US" smtClean="0"/>
              <a:pPr/>
              <a:t>23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02157D5-A4D5-4257-A3F7-AE3578CB4479}" type="slidenum">
              <a:rPr lang="en-US" smtClean="0"/>
              <a:pPr/>
              <a:t>24</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43EBF8A-A862-465C-93F2-62272D885335}" type="slidenum">
              <a:rPr lang="en-US" smtClean="0"/>
              <a:pPr/>
              <a:t>29</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93689E0A-1B9A-4D5C-A413-35BA7611FD63}" type="slidenum">
              <a:rPr lang="en-US" smtClean="0"/>
              <a:pPr/>
              <a:t>31</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479918E-16B9-4538-AF93-FDE0E629EC2F}" type="slidenum">
              <a:rPr lang="en-US" smtClean="0"/>
              <a:pPr/>
              <a:t>32</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1479918E-16B9-4538-AF93-FDE0E629EC2F}" type="slidenum">
              <a:rPr lang="en-US" smtClean="0"/>
              <a:pPr/>
              <a:t>33</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09887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CE1BD522-0D95-453F-97EA-99F2AF1CD8FF}" type="slidenum">
              <a:rPr lang="en-US" smtClean="0"/>
              <a:pPr/>
              <a:t>5</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b="1" smtClean="0"/>
              <a:t>MOUSE CLICKS</a:t>
            </a:r>
          </a:p>
          <a:p>
            <a:pPr eaLnBrk="1" hangingPunct="1"/>
            <a:r>
              <a:rPr lang="en-US" smtClean="0"/>
              <a:t>(Text transition)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A9E34EFB-6AA1-48E5-AD1B-6CF3F7AAEE19}" type="slidenum">
              <a:rPr lang="en-US" smtClean="0"/>
              <a:pPr/>
              <a:t>6</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r>
              <a:rPr lang="en-US" smtClean="0"/>
              <a:t>(partial text transition)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r>
              <a:rPr lang="en-US" b="1" smtClean="0"/>
              <a:t>MOUSE CLICKS</a:t>
            </a:r>
          </a:p>
        </p:txBody>
      </p:sp>
      <p:sp>
        <p:nvSpPr>
          <p:cNvPr id="41988" name="Slide Number Placeholder 3"/>
          <p:cNvSpPr>
            <a:spLocks noGrp="1"/>
          </p:cNvSpPr>
          <p:nvPr>
            <p:ph type="sldNum" sz="quarter" idx="5"/>
          </p:nvPr>
        </p:nvSpPr>
        <p:spPr>
          <a:noFill/>
        </p:spPr>
        <p:txBody>
          <a:bodyPr/>
          <a:lstStyle/>
          <a:p>
            <a:fld id="{7113A2DD-0EF8-4B96-B6C1-537D6D1C93F8}" type="slidenum">
              <a:rPr lang="en-US" smtClean="0"/>
              <a:pPr/>
              <a:t>7</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7719FD66-3385-4B3E-A785-20840645FB17}" type="slidenum">
              <a:rPr lang="en-US" smtClean="0"/>
              <a:pPr/>
              <a:t>11</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smtClean="0"/>
              <a:t>These are based on Dr. Terri Bellis’ model of CAPD.  There are other diagnostic models such as the Buffalo Model by Dr. Jack Katz; however, we primarily do not use that model because there is some blending of non-APD areas used in the terminology that can become very confusing for the families.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1060DD8-5C2A-49DC-8280-2349BEA52EF3}" type="slidenum">
              <a:rPr lang="en-US" smtClean="0"/>
              <a:pPr/>
              <a:t>12</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r>
              <a:rPr lang="en-US" b="1" smtClean="0"/>
              <a:t>MOUSE CLICKS </a:t>
            </a:r>
            <a:r>
              <a:rPr lang="en-US" smtClean="0"/>
              <a:t>-</a:t>
            </a:r>
            <a:r>
              <a:rPr lang="en-US" b="1" smtClean="0"/>
              <a:t>Click back to slide 9 to discuss right ear advantage.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DFA60BD6-94DE-4933-BDAD-749D89A60994}" type="slidenum">
              <a:rPr lang="en-US" smtClean="0"/>
              <a:pPr/>
              <a:t>13</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52B375A5-8A8B-416E-B78C-47AF251EED4C}" type="slidenum">
              <a:rPr lang="en-US" smtClean="0"/>
              <a:pPr/>
              <a:t>16</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b="1" dirty="0" smtClean="0"/>
              <a:t>MOUSE CLICKS-</a:t>
            </a:r>
            <a:r>
              <a:rPr lang="en-US" dirty="0" smtClean="0"/>
              <a:t>(Unedited image with citation)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85790AF3-9FE4-4259-BAC3-D7EA9855CB49}" type="slidenum">
              <a:rPr lang="en-US" smtClean="0"/>
              <a:pPr/>
              <a:t>18</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r>
              <a:rPr lang="en-US" smtClean="0"/>
              <a:t>(Slide transition)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D28980F-D096-475F-81C7-B1D797E22C01}"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95C43-B240-4075-8067-AA3B57760010}" type="slidenum">
              <a:rPr lang="en-US" smtClean="0"/>
              <a:pPr/>
              <a:t>‹#›</a:t>
            </a:fld>
            <a:endParaRPr lang="en-US"/>
          </a:p>
        </p:txBody>
      </p:sp>
    </p:spTree>
    <p:extLst>
      <p:ext uri="{BB962C8B-B14F-4D97-AF65-F5344CB8AC3E}">
        <p14:creationId xmlns:p14="http://schemas.microsoft.com/office/powerpoint/2010/main" val="1640871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D28980F-D096-475F-81C7-B1D797E22C01}" type="datetimeFigureOut">
              <a:rPr lang="en-US" smtClean="0"/>
              <a:pPr/>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95C43-B240-4075-8067-AA3B57760010}" type="slidenum">
              <a:rPr lang="en-US" smtClean="0"/>
              <a:pPr/>
              <a:t>‹#›</a:t>
            </a:fld>
            <a:endParaRPr lang="en-US"/>
          </a:p>
        </p:txBody>
      </p:sp>
    </p:spTree>
    <p:extLst>
      <p:ext uri="{BB962C8B-B14F-4D97-AF65-F5344CB8AC3E}">
        <p14:creationId xmlns:p14="http://schemas.microsoft.com/office/powerpoint/2010/main" val="2636767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FD28980F-D096-475F-81C7-B1D797E22C01}"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95C43-B240-4075-8067-AA3B57760010}" type="slidenum">
              <a:rPr lang="en-US" smtClean="0"/>
              <a:pPr/>
              <a:t>‹#›</a:t>
            </a:fld>
            <a:endParaRPr lang="en-US"/>
          </a:p>
        </p:txBody>
      </p:sp>
    </p:spTree>
    <p:extLst>
      <p:ext uri="{BB962C8B-B14F-4D97-AF65-F5344CB8AC3E}">
        <p14:creationId xmlns:p14="http://schemas.microsoft.com/office/powerpoint/2010/main" val="4020793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FD28980F-D096-475F-81C7-B1D797E22C01}"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95C43-B240-4075-8067-AA3B57760010}" type="slidenum">
              <a:rPr lang="en-US" smtClean="0"/>
              <a:pPr/>
              <a:t>‹#›</a:t>
            </a:fld>
            <a:endParaRPr lang="en-US"/>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640103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D28980F-D096-475F-81C7-B1D797E22C01}"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95C43-B240-4075-8067-AA3B57760010}" type="slidenum">
              <a:rPr lang="en-US" smtClean="0"/>
              <a:pPr/>
              <a:t>‹#›</a:t>
            </a:fld>
            <a:endParaRPr lang="en-US"/>
          </a:p>
        </p:txBody>
      </p:sp>
    </p:spTree>
    <p:extLst>
      <p:ext uri="{BB962C8B-B14F-4D97-AF65-F5344CB8AC3E}">
        <p14:creationId xmlns:p14="http://schemas.microsoft.com/office/powerpoint/2010/main" val="2625757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D28980F-D096-475F-81C7-B1D797E22C01}" type="datetimeFigureOut">
              <a:rPr lang="en-US" smtClean="0"/>
              <a:pPr/>
              <a:t>9/21/2017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95C43-B240-4075-8067-AA3B57760010}" type="slidenum">
              <a:rPr lang="en-US" smtClean="0"/>
              <a:pPr/>
              <a:t>‹#›</a:t>
            </a:fld>
            <a:endParaRPr lang="en-US"/>
          </a:p>
        </p:txBody>
      </p:sp>
    </p:spTree>
    <p:extLst>
      <p:ext uri="{BB962C8B-B14F-4D97-AF65-F5344CB8AC3E}">
        <p14:creationId xmlns:p14="http://schemas.microsoft.com/office/powerpoint/2010/main" val="3782458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FD28980F-D096-475F-81C7-B1D797E22C01}" type="datetimeFigureOut">
              <a:rPr lang="en-US" smtClean="0"/>
              <a:pPr/>
              <a:t>9/21/2017</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95C43-B240-4075-8067-AA3B57760010}" type="slidenum">
              <a:rPr lang="en-US" smtClean="0"/>
              <a:pPr/>
              <a:t>‹#›</a:t>
            </a:fld>
            <a:endParaRPr lang="en-US"/>
          </a:p>
        </p:txBody>
      </p:sp>
    </p:spTree>
    <p:extLst>
      <p:ext uri="{BB962C8B-B14F-4D97-AF65-F5344CB8AC3E}">
        <p14:creationId xmlns:p14="http://schemas.microsoft.com/office/powerpoint/2010/main" val="1904139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28980F-D096-475F-81C7-B1D797E22C01}"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95C43-B240-4075-8067-AA3B57760010}" type="slidenum">
              <a:rPr lang="en-US" smtClean="0"/>
              <a:pPr/>
              <a:t>‹#›</a:t>
            </a:fld>
            <a:endParaRPr lang="en-US"/>
          </a:p>
        </p:txBody>
      </p:sp>
    </p:spTree>
    <p:extLst>
      <p:ext uri="{BB962C8B-B14F-4D97-AF65-F5344CB8AC3E}">
        <p14:creationId xmlns:p14="http://schemas.microsoft.com/office/powerpoint/2010/main" val="1514633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28980F-D096-475F-81C7-B1D797E22C01}"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95C43-B240-4075-8067-AA3B57760010}" type="slidenum">
              <a:rPr lang="en-US" smtClean="0"/>
              <a:pPr/>
              <a:t>‹#›</a:t>
            </a:fld>
            <a:endParaRPr lang="en-US"/>
          </a:p>
        </p:txBody>
      </p:sp>
    </p:spTree>
    <p:extLst>
      <p:ext uri="{BB962C8B-B14F-4D97-AF65-F5344CB8AC3E}">
        <p14:creationId xmlns:p14="http://schemas.microsoft.com/office/powerpoint/2010/main" val="1794437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495800"/>
          </a:xfrm>
        </p:spPr>
        <p:txBody>
          <a:bodyPr/>
          <a:lstStyle/>
          <a:p>
            <a:pPr lvl="0"/>
            <a:endParaRPr lang="en-US" noProof="0" smtClean="0"/>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F0CC96B3-3986-437D-B016-E7A20DC0F6A0}" type="slidenum">
              <a:rPr lang="en-US"/>
              <a:pPr>
                <a:defRPr/>
              </a:pPr>
              <a:t>‹#›</a:t>
            </a:fld>
            <a:endParaRPr lang="en-US"/>
          </a:p>
        </p:txBody>
      </p:sp>
    </p:spTree>
    <p:extLst>
      <p:ext uri="{BB962C8B-B14F-4D97-AF65-F5344CB8AC3E}">
        <p14:creationId xmlns:p14="http://schemas.microsoft.com/office/powerpoint/2010/main" val="1093386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E948921D-3564-4AB0-8152-0B4341EE953D}" type="slidenum">
              <a:rPr lang="en-US"/>
              <a:pPr>
                <a:defRPr/>
              </a:pPr>
              <a:t>‹#›</a:t>
            </a:fld>
            <a:endParaRPr lang="en-US"/>
          </a:p>
        </p:txBody>
      </p:sp>
    </p:spTree>
    <p:extLst>
      <p:ext uri="{BB962C8B-B14F-4D97-AF65-F5344CB8AC3E}">
        <p14:creationId xmlns:p14="http://schemas.microsoft.com/office/powerpoint/2010/main" val="3564787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28980F-D096-475F-81C7-B1D797E22C01}"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95C43-B240-4075-8067-AA3B57760010}" type="slidenum">
              <a:rPr lang="en-US" smtClean="0"/>
              <a:pPr/>
              <a:t>‹#›</a:t>
            </a:fld>
            <a:endParaRPr lang="en-US"/>
          </a:p>
        </p:txBody>
      </p:sp>
    </p:spTree>
    <p:extLst>
      <p:ext uri="{BB962C8B-B14F-4D97-AF65-F5344CB8AC3E}">
        <p14:creationId xmlns:p14="http://schemas.microsoft.com/office/powerpoint/2010/main" val="1179723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D28980F-D096-475F-81C7-B1D797E22C01}" type="datetimeFigureOut">
              <a:rPr lang="en-US" smtClean="0"/>
              <a:pPr/>
              <a:t>9/21/2017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B95C43-B240-4075-8067-AA3B57760010}" type="slidenum">
              <a:rPr lang="en-US" smtClean="0"/>
              <a:pPr/>
              <a:t>‹#›</a:t>
            </a:fld>
            <a:endParaRPr lang="en-US"/>
          </a:p>
        </p:txBody>
      </p:sp>
    </p:spTree>
    <p:extLst>
      <p:ext uri="{BB962C8B-B14F-4D97-AF65-F5344CB8AC3E}">
        <p14:creationId xmlns:p14="http://schemas.microsoft.com/office/powerpoint/2010/main" val="3280644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D28980F-D096-475F-81C7-B1D797E22C01}" type="datetimeFigureOut">
              <a:rPr lang="en-US" smtClean="0"/>
              <a:pPr/>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95C43-B240-4075-8067-AA3B57760010}" type="slidenum">
              <a:rPr lang="en-US" smtClean="0"/>
              <a:pPr/>
              <a:t>‹#›</a:t>
            </a:fld>
            <a:endParaRPr lang="en-US"/>
          </a:p>
        </p:txBody>
      </p:sp>
    </p:spTree>
    <p:extLst>
      <p:ext uri="{BB962C8B-B14F-4D97-AF65-F5344CB8AC3E}">
        <p14:creationId xmlns:p14="http://schemas.microsoft.com/office/powerpoint/2010/main" val="2289929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D28980F-D096-475F-81C7-B1D797E22C01}" type="datetimeFigureOut">
              <a:rPr lang="en-US" smtClean="0"/>
              <a:pPr/>
              <a:t>9/21/2017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B95C43-B240-4075-8067-AA3B57760010}" type="slidenum">
              <a:rPr lang="en-US" smtClean="0"/>
              <a:pPr/>
              <a:t>‹#›</a:t>
            </a:fld>
            <a:endParaRPr lang="en-US"/>
          </a:p>
        </p:txBody>
      </p:sp>
    </p:spTree>
    <p:extLst>
      <p:ext uri="{BB962C8B-B14F-4D97-AF65-F5344CB8AC3E}">
        <p14:creationId xmlns:p14="http://schemas.microsoft.com/office/powerpoint/2010/main" val="1420199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FD28980F-D096-475F-81C7-B1D797E22C01}" type="datetimeFigureOut">
              <a:rPr lang="en-US" smtClean="0"/>
              <a:pPr/>
              <a:t>9/21/2017</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1AB95C43-B240-4075-8067-AA3B57760010}" type="slidenum">
              <a:rPr lang="en-US" smtClean="0"/>
              <a:pPr/>
              <a:t>‹#›</a:t>
            </a:fld>
            <a:endParaRPr lang="en-US"/>
          </a:p>
        </p:txBody>
      </p:sp>
    </p:spTree>
    <p:extLst>
      <p:ext uri="{BB962C8B-B14F-4D97-AF65-F5344CB8AC3E}">
        <p14:creationId xmlns:p14="http://schemas.microsoft.com/office/powerpoint/2010/main" val="2579524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FD28980F-D096-475F-81C7-B1D797E22C01}" type="datetimeFigureOut">
              <a:rPr lang="en-US" smtClean="0"/>
              <a:pPr/>
              <a:t>9/21/2017</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1AB95C43-B240-4075-8067-AA3B57760010}" type="slidenum">
              <a:rPr lang="en-US" smtClean="0"/>
              <a:pPr/>
              <a:t>‹#›</a:t>
            </a:fld>
            <a:endParaRPr lang="en-US"/>
          </a:p>
        </p:txBody>
      </p:sp>
    </p:spTree>
    <p:extLst>
      <p:ext uri="{BB962C8B-B14F-4D97-AF65-F5344CB8AC3E}">
        <p14:creationId xmlns:p14="http://schemas.microsoft.com/office/powerpoint/2010/main" val="257647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FD28980F-D096-475F-81C7-B1D797E22C01}" type="datetimeFigureOut">
              <a:rPr lang="en-US" smtClean="0"/>
              <a:pPr/>
              <a:t>9/21/2017</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1AB95C43-B240-4075-8067-AA3B57760010}" type="slidenum">
              <a:rPr lang="en-US" smtClean="0"/>
              <a:pPr/>
              <a:t>‹#›</a:t>
            </a:fld>
            <a:endParaRPr lang="en-US"/>
          </a:p>
        </p:txBody>
      </p:sp>
    </p:spTree>
    <p:extLst>
      <p:ext uri="{BB962C8B-B14F-4D97-AF65-F5344CB8AC3E}">
        <p14:creationId xmlns:p14="http://schemas.microsoft.com/office/powerpoint/2010/main" val="4133325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FD28980F-D096-475F-81C7-B1D797E22C01}" type="datetimeFigureOut">
              <a:rPr lang="en-US" smtClean="0"/>
              <a:pPr/>
              <a:t>9/21/2017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B95C43-B240-4075-8067-AA3B57760010}" type="slidenum">
              <a:rPr lang="en-US" smtClean="0"/>
              <a:pPr/>
              <a:t>‹#›</a:t>
            </a:fld>
            <a:endParaRPr lang="en-US"/>
          </a:p>
        </p:txBody>
      </p:sp>
    </p:spTree>
    <p:extLst>
      <p:ext uri="{BB962C8B-B14F-4D97-AF65-F5344CB8AC3E}">
        <p14:creationId xmlns:p14="http://schemas.microsoft.com/office/powerpoint/2010/main" val="1653216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D28980F-D096-475F-81C7-B1D797E22C01}" type="datetimeFigureOut">
              <a:rPr lang="en-US" smtClean="0"/>
              <a:pPr/>
              <a:t>9/21/2017</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1AB95C43-B240-4075-8067-AA3B57760010}" type="slidenum">
              <a:rPr lang="en-US" smtClean="0"/>
              <a:pPr/>
              <a:t>‹#›</a:t>
            </a:fld>
            <a:endParaRPr lang="en-US"/>
          </a:p>
        </p:txBody>
      </p:sp>
    </p:spTree>
    <p:extLst>
      <p:ext uri="{BB962C8B-B14F-4D97-AF65-F5344CB8AC3E}">
        <p14:creationId xmlns:p14="http://schemas.microsoft.com/office/powerpoint/2010/main" val="1667264845"/>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above/" TargetMode="Externa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NULL" TargetMode="External"/><Relationship Id="rId4" Type="http://schemas.openxmlformats.org/officeDocument/2006/relationships/hyperlink" Target="NUL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www.pedipartners.com/PediatricCare/VisionAndHearingScreening/HearingTestForChildren.aspx"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Functional_magnetic_resonance_imaging#cite_note-Huettel_2009-2" TargetMode="External"/><Relationship Id="rId7" Type="http://schemas.openxmlformats.org/officeDocument/2006/relationships/image" Target="../media/image14.jpg"/><Relationship Id="rId2" Type="http://schemas.openxmlformats.org/officeDocument/2006/relationships/hyperlink" Target="https://en.wikipedia.org/wiki/Functional_magnetic_resonance_imaging#cite_note-1" TargetMode="Externa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hyperlink" Target="https://en.wikipedia.org/wiki/Functional_magnetic_resonance_imaging#cite_note-drnikos01-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hyperlink" Target="https://en.wikipedia.org/wiki/Diffusion_MRI#cite_note-LeBihan1985-1"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hyperlink" Target="NULL" TargetMode="Externa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NULL"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hyperlink" Target="NULL"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www.definitions.net/definition/executive%20function"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www.brainrecoveryproject.or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NULL" TargetMode="External"/><Relationship Id="rId5" Type="http://schemas.openxmlformats.org/officeDocument/2006/relationships/hyperlink" Target="NULL" TargetMode="Externa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hyperlink" Target="http://www.definitions.net/definition/executive%20functio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NULL"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81000" y="1940918"/>
            <a:ext cx="8229600" cy="1107082"/>
          </a:xfrm>
        </p:spPr>
        <p:txBody>
          <a:bodyPr/>
          <a:lstStyle/>
          <a:p>
            <a:pPr algn="ctr" eaLnBrk="1" hangingPunct="1">
              <a:defRPr/>
            </a:pPr>
            <a:r>
              <a:rPr lang="en-US" sz="3200" dirty="0" smtClean="0">
                <a:solidFill>
                  <a:schemeClr val="hlink"/>
                </a:solidFill>
              </a:rPr>
              <a:t>Central Auditory Impairment (CAI)</a:t>
            </a:r>
          </a:p>
        </p:txBody>
      </p:sp>
      <p:sp>
        <p:nvSpPr>
          <p:cNvPr id="3075" name="Rectangle 3"/>
          <p:cNvSpPr>
            <a:spLocks noGrp="1" noChangeArrowheads="1"/>
          </p:cNvSpPr>
          <p:nvPr>
            <p:ph type="subTitle" idx="1"/>
          </p:nvPr>
        </p:nvSpPr>
        <p:spPr>
          <a:xfrm>
            <a:off x="1676400" y="3657600"/>
            <a:ext cx="5943600" cy="762000"/>
          </a:xfrm>
        </p:spPr>
        <p:txBody>
          <a:bodyPr>
            <a:normAutofit/>
          </a:bodyPr>
          <a:lstStyle/>
          <a:p>
            <a:pPr algn="ctr" eaLnBrk="1" hangingPunct="1">
              <a:lnSpc>
                <a:spcPct val="90000"/>
              </a:lnSpc>
              <a:defRPr/>
            </a:pPr>
            <a:r>
              <a:rPr lang="en-US" sz="1800" dirty="0" smtClean="0">
                <a:solidFill>
                  <a:schemeClr val="accent1">
                    <a:lumMod val="60000"/>
                    <a:lumOff val="40000"/>
                  </a:schemeClr>
                </a:solidFill>
              </a:rPr>
              <a:t>NAVIGATING TOWARD AN EVER CHANGING HORIZON</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715000" y="759272"/>
            <a:ext cx="2405063" cy="1600460"/>
          </a:xfrm>
          <a:prstGeom prst="rect">
            <a:avLst/>
          </a:prstGeom>
          <a:noFill/>
          <a:ln w="9525">
            <a:noFill/>
            <a:miter lim="800000"/>
            <a:headEnd/>
            <a:tailEnd/>
          </a:ln>
        </p:spPr>
      </p:pic>
      <p:sp>
        <p:nvSpPr>
          <p:cNvPr id="5125" name="Text Box 5"/>
          <p:cNvSpPr txBox="1">
            <a:spLocks noChangeArrowheads="1"/>
          </p:cNvSpPr>
          <p:nvPr/>
        </p:nvSpPr>
        <p:spPr bwMode="auto">
          <a:xfrm>
            <a:off x="1600200" y="4753769"/>
            <a:ext cx="5638800" cy="915988"/>
          </a:xfrm>
          <a:prstGeom prst="rect">
            <a:avLst/>
          </a:prstGeom>
          <a:noFill/>
          <a:ln w="9525">
            <a:noFill/>
            <a:miter lim="800000"/>
            <a:headEnd/>
            <a:tailEnd/>
          </a:ln>
        </p:spPr>
        <p:txBody>
          <a:bodyPr>
            <a:spAutoFit/>
          </a:bodyPr>
          <a:lstStyle/>
          <a:p>
            <a:pPr algn="ctr"/>
            <a:r>
              <a:rPr lang="en-US" b="1" dirty="0">
                <a:solidFill>
                  <a:schemeClr val="accent1">
                    <a:lumMod val="60000"/>
                    <a:lumOff val="40000"/>
                  </a:schemeClr>
                </a:solidFill>
              </a:rPr>
              <a:t>Tammy Riegner, </a:t>
            </a:r>
            <a:r>
              <a:rPr lang="en-US" b="1" dirty="0" err="1" smtClean="0">
                <a:solidFill>
                  <a:schemeClr val="accent1">
                    <a:lumMod val="60000"/>
                    <a:lumOff val="40000"/>
                  </a:schemeClr>
                </a:solidFill>
              </a:rPr>
              <a:t>Au.D</a:t>
            </a:r>
            <a:r>
              <a:rPr lang="en-US" b="1" dirty="0" smtClean="0">
                <a:solidFill>
                  <a:schemeClr val="accent1">
                    <a:lumMod val="60000"/>
                    <a:lumOff val="40000"/>
                  </a:schemeClr>
                </a:solidFill>
              </a:rPr>
              <a:t>. CCC-A</a:t>
            </a:r>
            <a:endParaRPr lang="en-US" b="1" dirty="0">
              <a:solidFill>
                <a:schemeClr val="accent1">
                  <a:lumMod val="60000"/>
                  <a:lumOff val="40000"/>
                </a:schemeClr>
              </a:solidFill>
            </a:endParaRPr>
          </a:p>
          <a:p>
            <a:pPr algn="ctr"/>
            <a:r>
              <a:rPr lang="en-US" b="1" dirty="0">
                <a:solidFill>
                  <a:schemeClr val="accent1">
                    <a:lumMod val="60000"/>
                    <a:lumOff val="40000"/>
                  </a:schemeClr>
                </a:solidFill>
              </a:rPr>
              <a:t>Pediatric Audiologist</a:t>
            </a:r>
          </a:p>
          <a:p>
            <a:pPr algn="ctr"/>
            <a:r>
              <a:rPr lang="en-US" b="1" dirty="0">
                <a:solidFill>
                  <a:schemeClr val="accent1">
                    <a:lumMod val="60000"/>
                    <a:lumOff val="40000"/>
                  </a:schemeClr>
                </a:solidFill>
              </a:rPr>
              <a:t>Nemours/A.I. </a:t>
            </a:r>
            <a:r>
              <a:rPr lang="en-US" b="1" dirty="0" err="1">
                <a:solidFill>
                  <a:schemeClr val="accent1">
                    <a:lumMod val="60000"/>
                    <a:lumOff val="40000"/>
                  </a:schemeClr>
                </a:solidFill>
              </a:rPr>
              <a:t>duPont</a:t>
            </a:r>
            <a:r>
              <a:rPr lang="en-US" b="1" dirty="0">
                <a:solidFill>
                  <a:schemeClr val="accent1">
                    <a:lumMod val="60000"/>
                    <a:lumOff val="40000"/>
                  </a:schemeClr>
                </a:solidFill>
              </a:rPr>
              <a:t> Hospital for Children</a:t>
            </a:r>
          </a:p>
        </p:txBody>
      </p:sp>
      <p:pic>
        <p:nvPicPr>
          <p:cNvPr id="7" name="Picture 4" descr="reverse-pms (2)"/>
          <p:cNvPicPr>
            <a:picLocks noChangeAspect="1" noChangeArrowheads="1"/>
          </p:cNvPicPr>
          <p:nvPr/>
        </p:nvPicPr>
        <p:blipFill>
          <a:blip r:embed="rId4" cstate="print"/>
          <a:srcRect/>
          <a:stretch>
            <a:fillRect/>
          </a:stretch>
        </p:blipFill>
        <p:spPr bwMode="auto">
          <a:xfrm>
            <a:off x="228600" y="152400"/>
            <a:ext cx="3805588" cy="685800"/>
          </a:xfrm>
          <a:prstGeom prst="rect">
            <a:avLst/>
          </a:prstGeom>
          <a:noFill/>
          <a:ln w="9525">
            <a:noFill/>
            <a:miter lim="800000"/>
            <a:headEnd/>
            <a:tailEnd/>
          </a:ln>
        </p:spPr>
      </p:pic>
      <p:sp>
        <p:nvSpPr>
          <p:cNvPr id="8" name="Text Box 5"/>
          <p:cNvSpPr txBox="1">
            <a:spLocks noChangeArrowheads="1"/>
          </p:cNvSpPr>
          <p:nvPr/>
        </p:nvSpPr>
        <p:spPr bwMode="auto">
          <a:xfrm>
            <a:off x="457200" y="6583363"/>
            <a:ext cx="7924800" cy="276999"/>
          </a:xfrm>
          <a:prstGeom prst="rect">
            <a:avLst/>
          </a:prstGeom>
          <a:noFill/>
          <a:ln w="9525">
            <a:noFill/>
            <a:miter lim="800000"/>
            <a:headEnd/>
            <a:tailEnd/>
          </a:ln>
        </p:spPr>
        <p:txBody>
          <a:bodyPr>
            <a:spAutoFit/>
          </a:bodyPr>
          <a:lstStyle/>
          <a:p>
            <a:pPr>
              <a:spcBef>
                <a:spcPct val="50000"/>
              </a:spcBef>
            </a:pPr>
            <a:r>
              <a:rPr lang="en-US" sz="1200" dirty="0"/>
              <a:t>Image source: </a:t>
            </a:r>
            <a:r>
              <a:rPr lang="en-US" sz="1200" dirty="0">
                <a:hlinkClick r:id="rId5"/>
              </a:rPr>
              <a:t>http</a:t>
            </a:r>
            <a:r>
              <a:rPr lang="en-US" sz="1200" dirty="0" smtClean="0">
                <a:hlinkClick r:id="rId5"/>
              </a:rPr>
              <a:t>://</a:t>
            </a:r>
            <a:r>
              <a:rPr lang="en-US" sz="1200" dirty="0" smtClean="0">
                <a:solidFill>
                  <a:schemeClr val="hlink"/>
                </a:solidFill>
                <a:hlinkClick r:id="rId5"/>
              </a:rPr>
              <a:t>above</a:t>
            </a:r>
            <a:r>
              <a:rPr lang="en-US" sz="1200" dirty="0" smtClean="0">
                <a:solidFill>
                  <a:schemeClr val="hlink"/>
                </a:solidFill>
              </a:rPr>
              <a:t>thelaw.com</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accent1">
                    <a:lumMod val="60000"/>
                    <a:lumOff val="40000"/>
                  </a:schemeClr>
                </a:solidFill>
              </a:rPr>
              <a:t>The Auditory Pathway</a:t>
            </a:r>
            <a:endParaRPr lang="en-US" sz="3600" dirty="0">
              <a:solidFill>
                <a:schemeClr val="accent1">
                  <a:lumMod val="60000"/>
                  <a:lumOff val="40000"/>
                </a:schemeClr>
              </a:solidFill>
            </a:endParaRPr>
          </a:p>
        </p:txBody>
      </p:sp>
      <p:pic>
        <p:nvPicPr>
          <p:cNvPr id="4" name="Picture 4" descr="auditory pathwa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676400"/>
            <a:ext cx="43180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457200" y="6583363"/>
            <a:ext cx="7924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dirty="0"/>
              <a:t>Image courtesy of </a:t>
            </a:r>
            <a:r>
              <a:rPr lang="en-US" altLang="en-US" sz="1200" dirty="0" smtClean="0">
                <a:solidFill>
                  <a:schemeClr val="hlink"/>
                </a:solidFill>
              </a:rPr>
              <a:t>Nemours Research</a:t>
            </a:r>
            <a:endParaRPr lang="en-US" altLang="en-US" sz="1200" dirty="0">
              <a:solidFill>
                <a:schemeClr val="hlink"/>
              </a:solidFill>
            </a:endParaRPr>
          </a:p>
        </p:txBody>
      </p:sp>
    </p:spTree>
    <p:extLst>
      <p:ext uri="{BB962C8B-B14F-4D97-AF65-F5344CB8AC3E}">
        <p14:creationId xmlns:p14="http://schemas.microsoft.com/office/powerpoint/2010/main" val="3462130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title"/>
          </p:nvPr>
        </p:nvSpPr>
        <p:spPr>
          <a:xfrm>
            <a:off x="457200" y="427038"/>
            <a:ext cx="8229600" cy="944562"/>
          </a:xfrm>
        </p:spPr>
        <p:txBody>
          <a:bodyPr>
            <a:noAutofit/>
          </a:bodyPr>
          <a:lstStyle/>
          <a:p>
            <a:pPr eaLnBrk="1" hangingPunct="1">
              <a:defRPr/>
            </a:pPr>
            <a:r>
              <a:rPr lang="en-US" sz="3200" dirty="0" smtClean="0">
                <a:solidFill>
                  <a:schemeClr val="hlink"/>
                </a:solidFill>
              </a:rPr>
              <a:t>The Skill Areas Of </a:t>
            </a:r>
            <a:br>
              <a:rPr lang="en-US" sz="3200" dirty="0" smtClean="0">
                <a:solidFill>
                  <a:schemeClr val="hlink"/>
                </a:solidFill>
              </a:rPr>
            </a:br>
            <a:r>
              <a:rPr lang="en-US" sz="3200" dirty="0" smtClean="0">
                <a:solidFill>
                  <a:schemeClr val="hlink"/>
                </a:solidFill>
              </a:rPr>
              <a:t>Central Auditory Processing</a:t>
            </a:r>
          </a:p>
        </p:txBody>
      </p:sp>
      <p:graphicFrame>
        <p:nvGraphicFramePr>
          <p:cNvPr id="7" name="SmartArt Placeholder 6"/>
          <p:cNvGraphicFramePr>
            <a:graphicFrameLocks noGrp="1"/>
          </p:cNvGraphicFramePr>
          <p:nvPr>
            <p:ph type="dgm" idx="1"/>
            <p:extLst>
              <p:ext uri="{D42A27DB-BD31-4B8C-83A1-F6EECF244321}">
                <p14:modId xmlns:p14="http://schemas.microsoft.com/office/powerpoint/2010/main" val="1710458429"/>
              </p:ext>
            </p:extLst>
          </p:nvPr>
        </p:nvGraphicFramePr>
        <p:xfrm>
          <a:off x="457200" y="1600200"/>
          <a:ext cx="82296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40" name="Picture 20" descr="reverse-pms (2)"/>
          <p:cNvPicPr>
            <a:picLocks noChangeAspect="1" noChangeArrowheads="1"/>
          </p:cNvPicPr>
          <p:nvPr/>
        </p:nvPicPr>
        <p:blipFill>
          <a:blip r:embed="rId8" cstate="print"/>
          <a:srcRect/>
          <a:stretch>
            <a:fillRect/>
          </a:stretch>
        </p:blipFill>
        <p:spPr bwMode="auto">
          <a:xfrm>
            <a:off x="228600" y="152400"/>
            <a:ext cx="1524000" cy="274638"/>
          </a:xfrm>
          <a:prstGeom prst="rect">
            <a:avLst/>
          </a:prstGeom>
          <a:noFill/>
          <a:ln w="9525">
            <a:noFill/>
            <a:miter lim="800000"/>
            <a:headEnd/>
            <a:tailEnd/>
          </a:ln>
        </p:spPr>
      </p:pic>
      <p:cxnSp>
        <p:nvCxnSpPr>
          <p:cNvPr id="3" name="Straight Arrow Connector 2"/>
          <p:cNvCxnSpPr/>
          <p:nvPr/>
        </p:nvCxnSpPr>
        <p:spPr>
          <a:xfrm flipH="1">
            <a:off x="5181600" y="5105400"/>
            <a:ext cx="304800" cy="2286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181600" y="2438400"/>
            <a:ext cx="304800" cy="22860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defRPr/>
            </a:pPr>
            <a:r>
              <a:rPr lang="en-US" sz="4000" dirty="0" smtClean="0">
                <a:solidFill>
                  <a:schemeClr val="hlink"/>
                </a:solidFill>
              </a:rPr>
              <a:t>The Skill Areas Of </a:t>
            </a:r>
            <a:br>
              <a:rPr lang="en-US" sz="4000" dirty="0" smtClean="0">
                <a:solidFill>
                  <a:schemeClr val="hlink"/>
                </a:solidFill>
              </a:rPr>
            </a:br>
            <a:r>
              <a:rPr lang="en-US" sz="4000" dirty="0" smtClean="0">
                <a:solidFill>
                  <a:schemeClr val="hlink"/>
                </a:solidFill>
              </a:rPr>
              <a:t>Central Auditory Processing</a:t>
            </a:r>
          </a:p>
        </p:txBody>
      </p:sp>
      <p:sp>
        <p:nvSpPr>
          <p:cNvPr id="6147" name="Rectangle 3"/>
          <p:cNvSpPr>
            <a:spLocks noGrp="1" noChangeArrowheads="1"/>
          </p:cNvSpPr>
          <p:nvPr>
            <p:ph idx="1"/>
          </p:nvPr>
        </p:nvSpPr>
        <p:spPr/>
        <p:txBody>
          <a:bodyPr>
            <a:normAutofit fontScale="85000" lnSpcReduction="20000"/>
          </a:bodyPr>
          <a:lstStyle/>
          <a:p>
            <a:pPr eaLnBrk="1" hangingPunct="1">
              <a:lnSpc>
                <a:spcPct val="80000"/>
              </a:lnSpc>
              <a:defRPr/>
            </a:pPr>
            <a:r>
              <a:rPr lang="en-US" sz="2000" dirty="0" smtClean="0">
                <a:solidFill>
                  <a:srgbClr val="FFC000"/>
                </a:solidFill>
              </a:rPr>
              <a:t>Monaural Low Redundancy Speech</a:t>
            </a:r>
          </a:p>
          <a:p>
            <a:pPr lvl="1">
              <a:lnSpc>
                <a:spcPct val="80000"/>
              </a:lnSpc>
              <a:defRPr/>
            </a:pPr>
            <a:r>
              <a:rPr lang="en-US" sz="1600" dirty="0" smtClean="0">
                <a:solidFill>
                  <a:schemeClr val="accent1">
                    <a:lumMod val="60000"/>
                    <a:lumOff val="40000"/>
                  </a:schemeClr>
                </a:solidFill>
              </a:rPr>
              <a:t>Auditory Figure-Ground </a:t>
            </a:r>
            <a:r>
              <a:rPr lang="en-US" sz="1600" dirty="0" smtClean="0"/>
              <a:t>(listening in speech noise)</a:t>
            </a:r>
          </a:p>
          <a:p>
            <a:pPr lvl="1">
              <a:lnSpc>
                <a:spcPct val="80000"/>
              </a:lnSpc>
              <a:defRPr/>
            </a:pPr>
            <a:r>
              <a:rPr lang="en-US" sz="1600" dirty="0" smtClean="0">
                <a:solidFill>
                  <a:schemeClr val="accent1">
                    <a:lumMod val="60000"/>
                    <a:lumOff val="40000"/>
                  </a:schemeClr>
                </a:solidFill>
              </a:rPr>
              <a:t>Auditory Closure </a:t>
            </a:r>
            <a:r>
              <a:rPr lang="en-US" sz="1600" dirty="0" smtClean="0"/>
              <a:t>(using redundant cues in speech to complete a degraded speech signal, i.e. muffled words, increased rate of speech)</a:t>
            </a:r>
          </a:p>
          <a:p>
            <a:pPr eaLnBrk="1" hangingPunct="1">
              <a:lnSpc>
                <a:spcPct val="80000"/>
              </a:lnSpc>
              <a:defRPr/>
            </a:pPr>
            <a:r>
              <a:rPr lang="en-US" sz="2000" dirty="0" smtClean="0">
                <a:solidFill>
                  <a:srgbClr val="FFFF00"/>
                </a:solidFill>
              </a:rPr>
              <a:t>Dichotic listening skills </a:t>
            </a:r>
            <a:r>
              <a:rPr lang="en-US" sz="2000" dirty="0" smtClean="0"/>
              <a:t>(listening to a meaningful signal simultaneously in each ear)</a:t>
            </a:r>
          </a:p>
          <a:p>
            <a:pPr lvl="1" eaLnBrk="1" hangingPunct="1">
              <a:lnSpc>
                <a:spcPct val="80000"/>
              </a:lnSpc>
              <a:defRPr/>
            </a:pPr>
            <a:r>
              <a:rPr lang="en-US" sz="1800" dirty="0" smtClean="0">
                <a:solidFill>
                  <a:schemeClr val="accent1">
                    <a:lumMod val="60000"/>
                    <a:lumOff val="40000"/>
                  </a:schemeClr>
                </a:solidFill>
              </a:rPr>
              <a:t>Binaural Integration </a:t>
            </a:r>
            <a:r>
              <a:rPr lang="en-US" sz="1800" dirty="0" smtClean="0"/>
              <a:t>(integrating both signals and being able to repeat them both back)</a:t>
            </a:r>
          </a:p>
          <a:p>
            <a:pPr lvl="1" eaLnBrk="1" hangingPunct="1">
              <a:lnSpc>
                <a:spcPct val="80000"/>
              </a:lnSpc>
              <a:defRPr/>
            </a:pPr>
            <a:r>
              <a:rPr lang="en-US" sz="1800" dirty="0" smtClean="0">
                <a:solidFill>
                  <a:schemeClr val="accent1">
                    <a:lumMod val="60000"/>
                    <a:lumOff val="40000"/>
                  </a:schemeClr>
                </a:solidFill>
              </a:rPr>
              <a:t>Binaural Separation </a:t>
            </a:r>
            <a:r>
              <a:rPr lang="en-US" sz="1800" dirty="0" smtClean="0"/>
              <a:t>(being able to separate the simultaneous signals and repeat only one back)</a:t>
            </a:r>
          </a:p>
          <a:p>
            <a:pPr lvl="1" eaLnBrk="1" hangingPunct="1">
              <a:lnSpc>
                <a:spcPct val="80000"/>
              </a:lnSpc>
              <a:defRPr/>
            </a:pPr>
            <a:r>
              <a:rPr lang="en-US" sz="1800" dirty="0" smtClean="0"/>
              <a:t>Because of the later development of the neural pathways across the corpus </a:t>
            </a:r>
            <a:r>
              <a:rPr lang="en-US" sz="1800" dirty="0" err="1" smtClean="0"/>
              <a:t>callosum</a:t>
            </a:r>
            <a:r>
              <a:rPr lang="en-US" sz="1800" dirty="0" smtClean="0"/>
              <a:t>, a right ear advantage is typically seen in younger children.  This difference lessens significantly with age and almost disappears by the time the child reaches early adolescence.</a:t>
            </a:r>
          </a:p>
          <a:p>
            <a:pPr eaLnBrk="1" hangingPunct="1">
              <a:lnSpc>
                <a:spcPct val="80000"/>
              </a:lnSpc>
              <a:defRPr/>
            </a:pPr>
            <a:r>
              <a:rPr lang="en-US" sz="2000" dirty="0" smtClean="0">
                <a:solidFill>
                  <a:srgbClr val="00B0F0"/>
                </a:solidFill>
              </a:rPr>
              <a:t>Temporal Processing </a:t>
            </a:r>
            <a:r>
              <a:rPr lang="en-US" sz="2000" dirty="0" smtClean="0"/>
              <a:t>(discrimination of pitch, prosody, and speech contours as well as timing differences that establish phoneme characteristics)</a:t>
            </a:r>
          </a:p>
          <a:p>
            <a:pPr eaLnBrk="1" hangingPunct="1">
              <a:lnSpc>
                <a:spcPct val="80000"/>
              </a:lnSpc>
              <a:defRPr/>
            </a:pPr>
            <a:r>
              <a:rPr lang="en-US" sz="2000" dirty="0" smtClean="0">
                <a:solidFill>
                  <a:srgbClr val="FF66FF"/>
                </a:solidFill>
              </a:rPr>
              <a:t>Binaural Interaction </a:t>
            </a:r>
            <a:r>
              <a:rPr lang="en-US" sz="2000" dirty="0" smtClean="0"/>
              <a:t>(the ability to localize and lateralize sounds)</a:t>
            </a:r>
          </a:p>
          <a:p>
            <a:pPr eaLnBrk="1" hangingPunct="1">
              <a:lnSpc>
                <a:spcPct val="80000"/>
              </a:lnSpc>
              <a:defRPr/>
            </a:pPr>
            <a:endParaRPr lang="en-US" sz="2000" dirty="0" smtClean="0"/>
          </a:p>
          <a:p>
            <a:pPr lvl="1" eaLnBrk="1" hangingPunct="1">
              <a:lnSpc>
                <a:spcPct val="80000"/>
              </a:lnSpc>
              <a:buFontTx/>
              <a:buNone/>
              <a:defRPr/>
            </a:pPr>
            <a:endParaRPr lang="en-US" sz="1800" dirty="0" smtClean="0"/>
          </a:p>
        </p:txBody>
      </p:sp>
      <p:pic>
        <p:nvPicPr>
          <p:cNvPr id="15364" name="Picture 5" descr="reverse-pms (2)"/>
          <p:cNvPicPr>
            <a:picLocks noChangeAspect="1" noChangeArrowheads="1"/>
          </p:cNvPicPr>
          <p:nvPr/>
        </p:nvPicPr>
        <p:blipFill>
          <a:blip r:embed="rId3" cstate="print"/>
          <a:srcRect/>
          <a:stretch>
            <a:fillRect/>
          </a:stretch>
        </p:blipFill>
        <p:spPr bwMode="auto">
          <a:xfrm>
            <a:off x="228600" y="152400"/>
            <a:ext cx="1524000" cy="27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84710" y="452718"/>
            <a:ext cx="7668690" cy="1400530"/>
          </a:xfrm>
        </p:spPr>
        <p:txBody>
          <a:bodyPr>
            <a:normAutofit fontScale="90000"/>
          </a:bodyPr>
          <a:lstStyle/>
          <a:p>
            <a:pPr eaLnBrk="1" hangingPunct="1">
              <a:defRPr/>
            </a:pPr>
            <a:r>
              <a:rPr lang="en-US" sz="4000" dirty="0" smtClean="0">
                <a:solidFill>
                  <a:schemeClr val="hlink"/>
                </a:solidFill>
              </a:rPr>
              <a:t>Common behaviors seen in children with a CAPD diagnosis</a:t>
            </a:r>
          </a:p>
        </p:txBody>
      </p:sp>
      <p:sp>
        <p:nvSpPr>
          <p:cNvPr id="17411" name="Rectangle 3"/>
          <p:cNvSpPr>
            <a:spLocks noGrp="1" noChangeArrowheads="1"/>
          </p:cNvSpPr>
          <p:nvPr>
            <p:ph idx="1"/>
          </p:nvPr>
        </p:nvSpPr>
        <p:spPr/>
        <p:txBody>
          <a:bodyPr>
            <a:normAutofit fontScale="85000" lnSpcReduction="20000"/>
          </a:bodyPr>
          <a:lstStyle/>
          <a:p>
            <a:pPr eaLnBrk="1" hangingPunct="1"/>
            <a:endParaRPr lang="en-US" sz="2400" dirty="0" smtClean="0"/>
          </a:p>
          <a:p>
            <a:pPr eaLnBrk="1" hangingPunct="1"/>
            <a:endParaRPr lang="en-US" sz="2400" dirty="0" smtClean="0"/>
          </a:p>
          <a:p>
            <a:pPr eaLnBrk="1" hangingPunct="1"/>
            <a:endParaRPr lang="en-US" sz="2400" dirty="0" smtClean="0"/>
          </a:p>
          <a:p>
            <a:pPr eaLnBrk="1" hangingPunct="1"/>
            <a:r>
              <a:rPr lang="en-US" sz="2400" dirty="0" smtClean="0"/>
              <a:t>Confusion while listening in the presence of noise or becoming overwhelmed in noise</a:t>
            </a:r>
          </a:p>
          <a:p>
            <a:pPr eaLnBrk="1" hangingPunct="1"/>
            <a:r>
              <a:rPr lang="en-US" sz="2400" dirty="0" smtClean="0"/>
              <a:t>Difficulty following multi-step </a:t>
            </a:r>
            <a:r>
              <a:rPr lang="en-US" sz="2400" u="sng" dirty="0" smtClean="0"/>
              <a:t>verbal</a:t>
            </a:r>
            <a:r>
              <a:rPr lang="en-US" sz="2400" dirty="0" smtClean="0"/>
              <a:t> instructions</a:t>
            </a:r>
          </a:p>
          <a:p>
            <a:pPr eaLnBrk="1" hangingPunct="1"/>
            <a:r>
              <a:rPr lang="en-US" sz="2400" dirty="0" smtClean="0"/>
              <a:t>Unable to follow a beat, inability to play a musical instrument or sing on key, and/or issues with a monotone voice</a:t>
            </a:r>
          </a:p>
          <a:p>
            <a:pPr eaLnBrk="1" hangingPunct="1"/>
            <a:r>
              <a:rPr lang="en-US" sz="2400" dirty="0" smtClean="0"/>
              <a:t>Difficulty with phonics (reading and spelling) in performing </a:t>
            </a:r>
            <a:r>
              <a:rPr lang="en-US" sz="2400" u="sng" dirty="0" smtClean="0"/>
              <a:t>verbal</a:t>
            </a:r>
            <a:r>
              <a:rPr lang="en-US" sz="2400" dirty="0" smtClean="0"/>
              <a:t> assignments</a:t>
            </a:r>
          </a:p>
          <a:p>
            <a:pPr eaLnBrk="1" hangingPunct="1"/>
            <a:r>
              <a:rPr lang="en-US" sz="2400" dirty="0" smtClean="0"/>
              <a:t>Frequent “mishearing” of similar speech sounds</a:t>
            </a:r>
          </a:p>
          <a:p>
            <a:pPr eaLnBrk="1" hangingPunct="1"/>
            <a:endParaRPr lang="en-US" sz="2400" dirty="0" smtClean="0"/>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60551" y="1659568"/>
            <a:ext cx="1903698" cy="1266825"/>
          </a:xfrm>
          <a:prstGeom prst="rect">
            <a:avLst/>
          </a:prstGeom>
          <a:noFill/>
          <a:ln w="9525">
            <a:noFill/>
            <a:miter lim="800000"/>
            <a:headEnd/>
            <a:tailEnd/>
          </a:ln>
        </p:spPr>
      </p:pic>
      <p:sp>
        <p:nvSpPr>
          <p:cNvPr id="17413" name="Text Box 5"/>
          <p:cNvSpPr txBox="1">
            <a:spLocks noChangeArrowheads="1"/>
          </p:cNvSpPr>
          <p:nvPr/>
        </p:nvSpPr>
        <p:spPr bwMode="auto">
          <a:xfrm>
            <a:off x="457200" y="6583363"/>
            <a:ext cx="7924800" cy="366712"/>
          </a:xfrm>
          <a:prstGeom prst="rect">
            <a:avLst/>
          </a:prstGeom>
          <a:noFill/>
          <a:ln w="9525">
            <a:noFill/>
            <a:miter lim="800000"/>
            <a:headEnd/>
            <a:tailEnd/>
          </a:ln>
        </p:spPr>
        <p:txBody>
          <a:bodyPr>
            <a:spAutoFit/>
          </a:bodyPr>
          <a:lstStyle/>
          <a:p>
            <a:pPr>
              <a:spcBef>
                <a:spcPct val="50000"/>
              </a:spcBef>
            </a:pPr>
            <a:r>
              <a:rPr lang="en-US" sz="1200" dirty="0"/>
              <a:t>Image source: </a:t>
            </a:r>
            <a:r>
              <a:rPr lang="en-US" sz="1200" dirty="0">
                <a:hlinkClick r:id="rId4" invalidUrl="http:///"/>
              </a:rPr>
              <a:t>http</a:t>
            </a:r>
            <a:r>
              <a:rPr lang="en-US" sz="1200" dirty="0" smtClean="0">
                <a:hlinkClick r:id="rId5" invalidUrl="http:///"/>
              </a:rPr>
              <a:t>://</a:t>
            </a:r>
            <a:r>
              <a:rPr lang="en-US" sz="1200" dirty="0" smtClean="0">
                <a:solidFill>
                  <a:schemeClr val="hlink"/>
                </a:solidFill>
              </a:rPr>
              <a:t>Foynd.com</a:t>
            </a:r>
            <a:r>
              <a:rPr lang="en-US" dirty="0" smtClean="0"/>
              <a:t> </a:t>
            </a:r>
            <a:endParaRPr lang="en-US" dirty="0"/>
          </a:p>
        </p:txBody>
      </p:sp>
      <p:pic>
        <p:nvPicPr>
          <p:cNvPr id="17414" name="Picture 6" descr="reverse-pms (2)"/>
          <p:cNvPicPr>
            <a:picLocks noChangeAspect="1" noChangeArrowheads="1"/>
          </p:cNvPicPr>
          <p:nvPr/>
        </p:nvPicPr>
        <p:blipFill>
          <a:blip r:embed="rId6" cstate="print"/>
          <a:srcRect/>
          <a:stretch>
            <a:fillRect/>
          </a:stretch>
        </p:blipFill>
        <p:spPr bwMode="auto">
          <a:xfrm>
            <a:off x="228600" y="152400"/>
            <a:ext cx="1524000" cy="2746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accent1">
                    <a:lumMod val="60000"/>
                    <a:lumOff val="40000"/>
                  </a:schemeClr>
                </a:solidFill>
              </a:rPr>
              <a:t>Additional complaints which </a:t>
            </a:r>
            <a:r>
              <a:rPr lang="en-US" sz="3200" u="sng" dirty="0" smtClean="0">
                <a:solidFill>
                  <a:schemeClr val="accent1">
                    <a:lumMod val="60000"/>
                    <a:lumOff val="40000"/>
                  </a:schemeClr>
                </a:solidFill>
              </a:rPr>
              <a:t>may</a:t>
            </a:r>
            <a:r>
              <a:rPr lang="en-US" sz="3200" dirty="0" smtClean="0">
                <a:solidFill>
                  <a:schemeClr val="accent1">
                    <a:lumMod val="60000"/>
                    <a:lumOff val="40000"/>
                  </a:schemeClr>
                </a:solidFill>
              </a:rPr>
              <a:t> be associated with deficit within the auditory pathway</a:t>
            </a:r>
            <a:endParaRPr lang="en-US" sz="3200" dirty="0">
              <a:solidFill>
                <a:schemeClr val="accent1">
                  <a:lumMod val="60000"/>
                  <a:lumOff val="40000"/>
                </a:schemeClr>
              </a:solidFill>
            </a:endParaRPr>
          </a:p>
        </p:txBody>
      </p:sp>
      <p:sp>
        <p:nvSpPr>
          <p:cNvPr id="3" name="Content Placeholder 2"/>
          <p:cNvSpPr>
            <a:spLocks noGrp="1"/>
          </p:cNvSpPr>
          <p:nvPr>
            <p:ph idx="1"/>
          </p:nvPr>
        </p:nvSpPr>
        <p:spPr/>
        <p:txBody>
          <a:bodyPr/>
          <a:lstStyle/>
          <a:p>
            <a:r>
              <a:rPr lang="en-US" dirty="0" smtClean="0">
                <a:solidFill>
                  <a:schemeClr val="accent1">
                    <a:lumMod val="60000"/>
                    <a:lumOff val="40000"/>
                  </a:schemeClr>
                </a:solidFill>
              </a:rPr>
              <a:t>Sound sensitivity</a:t>
            </a:r>
            <a:r>
              <a:rPr lang="en-US" dirty="0" smtClean="0"/>
              <a:t>, which may spectrum from mild sensitivity to certain sounds to </a:t>
            </a:r>
            <a:r>
              <a:rPr lang="en-US" dirty="0" err="1" smtClean="0"/>
              <a:t>hyperacusis</a:t>
            </a:r>
            <a:r>
              <a:rPr lang="en-US" dirty="0"/>
              <a:t> </a:t>
            </a:r>
            <a:r>
              <a:rPr lang="en-US" dirty="0" smtClean="0"/>
              <a:t>and, in the severest cases, </a:t>
            </a:r>
            <a:r>
              <a:rPr lang="en-US" dirty="0" err="1" smtClean="0"/>
              <a:t>misophonia</a:t>
            </a:r>
            <a:endParaRPr lang="en-US" dirty="0" smtClean="0"/>
          </a:p>
          <a:p>
            <a:r>
              <a:rPr lang="en-US" dirty="0" smtClean="0">
                <a:solidFill>
                  <a:schemeClr val="accent1">
                    <a:lumMod val="60000"/>
                    <a:lumOff val="40000"/>
                  </a:schemeClr>
                </a:solidFill>
              </a:rPr>
              <a:t>Heightened auditory distractibility</a:t>
            </a:r>
          </a:p>
          <a:p>
            <a:r>
              <a:rPr lang="en-US" dirty="0" smtClean="0">
                <a:solidFill>
                  <a:schemeClr val="accent1">
                    <a:lumMod val="60000"/>
                    <a:lumOff val="40000"/>
                  </a:schemeClr>
                </a:solidFill>
              </a:rPr>
              <a:t>Poor recall of verbal information</a:t>
            </a:r>
          </a:p>
          <a:p>
            <a:endParaRPr lang="en-US" dirty="0">
              <a:solidFill>
                <a:schemeClr val="accent1">
                  <a:lumMod val="60000"/>
                  <a:lumOff val="40000"/>
                </a:schemeClr>
              </a:solidFill>
            </a:endParaRPr>
          </a:p>
          <a:p>
            <a:pPr marL="0" indent="0">
              <a:buNone/>
            </a:pPr>
            <a:r>
              <a:rPr lang="en-US" dirty="0" smtClean="0">
                <a:solidFill>
                  <a:srgbClr val="FFFF00"/>
                </a:solidFill>
              </a:rPr>
              <a:t>BE AWARE:  These also can arise from other disorders with origins </a:t>
            </a:r>
            <a:r>
              <a:rPr lang="en-US" u="sng" dirty="0" smtClean="0">
                <a:solidFill>
                  <a:srgbClr val="FFFF00"/>
                </a:solidFill>
              </a:rPr>
              <a:t>outside</a:t>
            </a:r>
            <a:r>
              <a:rPr lang="en-US" dirty="0" smtClean="0">
                <a:solidFill>
                  <a:srgbClr val="FFFF00"/>
                </a:solidFill>
              </a:rPr>
              <a:t> of the auditory system.</a:t>
            </a:r>
            <a:endParaRPr lang="en-US" dirty="0">
              <a:solidFill>
                <a:srgbClr val="FFFF00"/>
              </a:solidFill>
            </a:endParaRPr>
          </a:p>
        </p:txBody>
      </p:sp>
    </p:spTree>
    <p:extLst>
      <p:ext uri="{BB962C8B-B14F-4D97-AF65-F5344CB8AC3E}">
        <p14:creationId xmlns:p14="http://schemas.microsoft.com/office/powerpoint/2010/main" val="34546587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fontScale="90000"/>
          </a:bodyPr>
          <a:lstStyle/>
          <a:p>
            <a:pPr>
              <a:defRPr/>
            </a:pPr>
            <a:r>
              <a:rPr lang="en-US" sz="3200" dirty="0" smtClean="0">
                <a:solidFill>
                  <a:schemeClr val="hlink"/>
                </a:solidFill>
              </a:rPr>
              <a:t>Nemours Central Auditory Evaluation Process </a:t>
            </a:r>
            <a:br>
              <a:rPr lang="en-US" sz="3200" dirty="0" smtClean="0">
                <a:solidFill>
                  <a:schemeClr val="hlink"/>
                </a:solidFill>
              </a:rPr>
            </a:br>
            <a:endParaRPr lang="en-US" sz="3200" dirty="0" smtClean="0">
              <a:solidFill>
                <a:schemeClr val="hlink"/>
              </a:solidFill>
            </a:endParaRPr>
          </a:p>
        </p:txBody>
      </p:sp>
      <p:sp>
        <p:nvSpPr>
          <p:cNvPr id="65539" name="Rectangle 3"/>
          <p:cNvSpPr>
            <a:spLocks noGrp="1" noChangeArrowheads="1"/>
          </p:cNvSpPr>
          <p:nvPr>
            <p:ph idx="1"/>
          </p:nvPr>
        </p:nvSpPr>
        <p:spPr>
          <a:xfrm>
            <a:off x="827700" y="1447801"/>
            <a:ext cx="6711654" cy="4343399"/>
          </a:xfrm>
        </p:spPr>
        <p:txBody>
          <a:bodyPr>
            <a:normAutofit fontScale="70000" lnSpcReduction="20000"/>
          </a:bodyPr>
          <a:lstStyle/>
          <a:p>
            <a:pPr eaLnBrk="1" hangingPunct="1">
              <a:buFontTx/>
              <a:buNone/>
            </a:pPr>
            <a:r>
              <a:rPr lang="en-US" dirty="0" smtClean="0"/>
              <a:t>	Our Audiology Department has a multiple appointment process</a:t>
            </a:r>
          </a:p>
          <a:p>
            <a:pPr lvl="1" eaLnBrk="1" hangingPunct="1"/>
            <a:r>
              <a:rPr lang="en-US" sz="2400" dirty="0" smtClean="0">
                <a:solidFill>
                  <a:schemeClr val="accent1">
                    <a:lumMod val="60000"/>
                    <a:lumOff val="40000"/>
                  </a:schemeClr>
                </a:solidFill>
              </a:rPr>
              <a:t>Central intake </a:t>
            </a:r>
            <a:r>
              <a:rPr lang="en-US" sz="2400" dirty="0" smtClean="0"/>
              <a:t>to establish candidacy and assess perception of handicap</a:t>
            </a:r>
          </a:p>
          <a:p>
            <a:pPr lvl="1" eaLnBrk="1" hangingPunct="1"/>
            <a:r>
              <a:rPr lang="en-US" sz="2400" dirty="0" smtClean="0">
                <a:solidFill>
                  <a:schemeClr val="accent1">
                    <a:lumMod val="60000"/>
                    <a:lumOff val="40000"/>
                  </a:schemeClr>
                </a:solidFill>
              </a:rPr>
              <a:t>Behavioral CAP evaluation </a:t>
            </a:r>
            <a:r>
              <a:rPr lang="en-US" sz="2400" dirty="0" smtClean="0"/>
              <a:t>to assess the skills associated with the central auditory processing system and determine functional status</a:t>
            </a:r>
          </a:p>
          <a:p>
            <a:pPr lvl="1" eaLnBrk="1" hangingPunct="1"/>
            <a:r>
              <a:rPr lang="en-US" sz="2400" dirty="0" smtClean="0">
                <a:solidFill>
                  <a:schemeClr val="accent1">
                    <a:lumMod val="60000"/>
                    <a:lumOff val="40000"/>
                  </a:schemeClr>
                </a:solidFill>
              </a:rPr>
              <a:t>Electrophysiological testing </a:t>
            </a:r>
            <a:r>
              <a:rPr lang="en-US" sz="2400" dirty="0" smtClean="0"/>
              <a:t>of the Central Auditory Nervous System (CANS), primarily A1 and A2 of the Temporal Lobes</a:t>
            </a:r>
          </a:p>
          <a:p>
            <a:pPr lvl="1" eaLnBrk="1" hangingPunct="1"/>
            <a:r>
              <a:rPr lang="en-US" sz="2400" dirty="0" err="1" smtClean="0">
                <a:solidFill>
                  <a:schemeClr val="accent1">
                    <a:lumMod val="60000"/>
                    <a:lumOff val="40000"/>
                  </a:schemeClr>
                </a:solidFill>
              </a:rPr>
              <a:t>Electroacoustical</a:t>
            </a:r>
            <a:r>
              <a:rPr lang="en-US" sz="2400" dirty="0" smtClean="0">
                <a:solidFill>
                  <a:schemeClr val="accent1">
                    <a:lumMod val="60000"/>
                    <a:lumOff val="40000"/>
                  </a:schemeClr>
                </a:solidFill>
              </a:rPr>
              <a:t> testing </a:t>
            </a:r>
            <a:r>
              <a:rPr lang="en-US" sz="2400" dirty="0" smtClean="0"/>
              <a:t>of the efferent pathway responsible for the initial reduction of noise in the presence of speech</a:t>
            </a:r>
          </a:p>
          <a:p>
            <a:pPr lvl="1"/>
            <a:r>
              <a:rPr lang="en-US" sz="2400" dirty="0">
                <a:solidFill>
                  <a:schemeClr val="accent1">
                    <a:lumMod val="60000"/>
                    <a:lumOff val="40000"/>
                  </a:schemeClr>
                </a:solidFill>
              </a:rPr>
              <a:t>Referral to a specialist for possible imaging or other studies</a:t>
            </a:r>
          </a:p>
          <a:p>
            <a:pPr lvl="1" eaLnBrk="1" hangingPunct="1"/>
            <a:r>
              <a:rPr lang="en-US" sz="2400" dirty="0" smtClean="0">
                <a:solidFill>
                  <a:schemeClr val="accent1">
                    <a:lumMod val="60000"/>
                    <a:lumOff val="40000"/>
                  </a:schemeClr>
                </a:solidFill>
              </a:rPr>
              <a:t>Referral to Nemours research, </a:t>
            </a:r>
            <a:r>
              <a:rPr lang="en-US" sz="2400" dirty="0" smtClean="0"/>
              <a:t>The Center for Pediatric Auditory and Speech Sciences (APPL/CPASS), as deemed appropriate</a:t>
            </a:r>
          </a:p>
        </p:txBody>
      </p:sp>
      <p:pic>
        <p:nvPicPr>
          <p:cNvPr id="20484" name="Picture 18" descr="reverse-pms (2)"/>
          <p:cNvPicPr>
            <a:picLocks noChangeAspect="1" noChangeArrowheads="1"/>
          </p:cNvPicPr>
          <p:nvPr/>
        </p:nvPicPr>
        <p:blipFill>
          <a:blip r:embed="rId2" cstate="print"/>
          <a:srcRect/>
          <a:stretch>
            <a:fillRect/>
          </a:stretch>
        </p:blipFill>
        <p:spPr bwMode="auto">
          <a:xfrm>
            <a:off x="228600" y="152400"/>
            <a:ext cx="1524000" cy="27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defRPr/>
            </a:pPr>
            <a:r>
              <a:rPr lang="en-US" dirty="0" smtClean="0">
                <a:solidFill>
                  <a:schemeClr val="hlink"/>
                </a:solidFill>
              </a:rPr>
              <a:t>The Central </a:t>
            </a:r>
            <a:r>
              <a:rPr lang="en-US" dirty="0" smtClean="0">
                <a:solidFill>
                  <a:schemeClr val="accent1">
                    <a:lumMod val="60000"/>
                    <a:lumOff val="40000"/>
                  </a:schemeClr>
                </a:solidFill>
              </a:rPr>
              <a:t>Intake </a:t>
            </a:r>
          </a:p>
        </p:txBody>
      </p:sp>
      <p:sp>
        <p:nvSpPr>
          <p:cNvPr id="9219" name="Rectangle 3"/>
          <p:cNvSpPr>
            <a:spLocks noGrp="1" noChangeArrowheads="1"/>
          </p:cNvSpPr>
          <p:nvPr>
            <p:ph idx="1"/>
          </p:nvPr>
        </p:nvSpPr>
        <p:spPr>
          <a:xfrm>
            <a:off x="827700" y="1447801"/>
            <a:ext cx="6711654" cy="4571999"/>
          </a:xfrm>
        </p:spPr>
        <p:txBody>
          <a:bodyPr>
            <a:normAutofit fontScale="85000" lnSpcReduction="20000"/>
          </a:bodyPr>
          <a:lstStyle/>
          <a:p>
            <a:pPr eaLnBrk="1" hangingPunct="1">
              <a:lnSpc>
                <a:spcPct val="80000"/>
              </a:lnSpc>
            </a:pPr>
            <a:r>
              <a:rPr lang="en-US" sz="2000" dirty="0" smtClean="0">
                <a:solidFill>
                  <a:schemeClr val="accent1">
                    <a:lumMod val="60000"/>
                    <a:lumOff val="40000"/>
                  </a:schemeClr>
                </a:solidFill>
              </a:rPr>
              <a:t>Central Intake </a:t>
            </a:r>
            <a:r>
              <a:rPr lang="en-US" sz="2000" dirty="0" smtClean="0"/>
              <a:t>is to establish candidacy for the behavioral evaluation and assess perception of handicap. It is critical in determining the appropriate diagnostic tools and referral resources.</a:t>
            </a:r>
          </a:p>
          <a:p>
            <a:pPr lvl="1" eaLnBrk="1" hangingPunct="1">
              <a:lnSpc>
                <a:spcPct val="80000"/>
              </a:lnSpc>
            </a:pPr>
            <a:r>
              <a:rPr lang="en-US" sz="1800" dirty="0" smtClean="0"/>
              <a:t>Comprehensive </a:t>
            </a:r>
            <a:r>
              <a:rPr lang="en-US" sz="1800" u="sng" dirty="0" smtClean="0"/>
              <a:t>case history</a:t>
            </a:r>
            <a:r>
              <a:rPr lang="en-US" sz="1800" dirty="0" smtClean="0"/>
              <a:t> (APAD-</a:t>
            </a:r>
            <a:r>
              <a:rPr lang="en-US" dirty="0" smtClean="0"/>
              <a:t>Q), </a:t>
            </a:r>
            <a:r>
              <a:rPr lang="en-US" sz="1800" dirty="0" smtClean="0"/>
              <a:t>developed by the Nemours CAP Team, which can include the review of other professional evaluations as well IEP/504 Plan records.</a:t>
            </a:r>
          </a:p>
          <a:p>
            <a:pPr lvl="1" eaLnBrk="1" hangingPunct="1">
              <a:lnSpc>
                <a:spcPct val="80000"/>
              </a:lnSpc>
            </a:pPr>
            <a:r>
              <a:rPr lang="en-US" sz="1800" dirty="0" smtClean="0"/>
              <a:t>Audiological evaluation including </a:t>
            </a:r>
            <a:r>
              <a:rPr lang="en-US" sz="1800" u="sng" dirty="0" err="1" smtClean="0"/>
              <a:t>otoscopy</a:t>
            </a:r>
            <a:r>
              <a:rPr lang="en-US" sz="1800" u="sng" dirty="0" smtClean="0"/>
              <a:t>, tympanometry, and an extended hearing test</a:t>
            </a:r>
            <a:r>
              <a:rPr lang="en-US" sz="1800" dirty="0" smtClean="0"/>
              <a:t> is performed to rule out peripheral hearing loss. </a:t>
            </a:r>
            <a:r>
              <a:rPr lang="en-US" dirty="0" err="1" smtClean="0"/>
              <a:t>Interoctaves</a:t>
            </a:r>
            <a:r>
              <a:rPr lang="en-US" dirty="0" smtClean="0"/>
              <a:t>, and sometimes, extended/ultra high frequencies are included</a:t>
            </a:r>
            <a:endParaRPr lang="en-US" sz="1800" dirty="0" smtClean="0"/>
          </a:p>
          <a:p>
            <a:pPr lvl="1">
              <a:lnSpc>
                <a:spcPct val="80000"/>
              </a:lnSpc>
            </a:pPr>
            <a:r>
              <a:rPr lang="en-US" sz="1800" u="sng" dirty="0" smtClean="0"/>
              <a:t>Ipsilateral and contralateral Middle Ear Muscle </a:t>
            </a:r>
            <a:r>
              <a:rPr lang="en-US" sz="1800" u="sng" dirty="0"/>
              <a:t>R</a:t>
            </a:r>
            <a:r>
              <a:rPr lang="en-US" sz="1800" u="sng" dirty="0" smtClean="0"/>
              <a:t>eflex thresholds</a:t>
            </a:r>
            <a:r>
              <a:rPr lang="en-US" sz="1800" dirty="0" smtClean="0"/>
              <a:t> are measured to establish normal neural synchrony and gain preliminary information on the efferent system</a:t>
            </a:r>
          </a:p>
          <a:p>
            <a:pPr lvl="1" eaLnBrk="1" hangingPunct="1">
              <a:lnSpc>
                <a:spcPct val="80000"/>
              </a:lnSpc>
            </a:pPr>
            <a:r>
              <a:rPr lang="en-US" sz="1800" dirty="0" smtClean="0"/>
              <a:t> </a:t>
            </a:r>
            <a:r>
              <a:rPr lang="en-US" sz="1800" u="sng" dirty="0" smtClean="0"/>
              <a:t>Distortion product </a:t>
            </a:r>
            <a:r>
              <a:rPr lang="en-US" sz="1800" u="sng" dirty="0" err="1" smtClean="0"/>
              <a:t>otoacoustic</a:t>
            </a:r>
            <a:r>
              <a:rPr lang="en-US" sz="1800" u="sng" dirty="0" smtClean="0"/>
              <a:t> emissions (DPOAE)</a:t>
            </a:r>
            <a:r>
              <a:rPr lang="en-US" sz="1800" dirty="0" smtClean="0"/>
              <a:t> testing to assess cochlear health</a:t>
            </a:r>
          </a:p>
          <a:p>
            <a:pPr lvl="1" eaLnBrk="1" hangingPunct="1">
              <a:lnSpc>
                <a:spcPct val="80000"/>
              </a:lnSpc>
            </a:pPr>
            <a:r>
              <a:rPr lang="en-US" sz="1800" dirty="0" smtClean="0"/>
              <a:t>If reflexes cannot be evaluated or are abnormal, a limited </a:t>
            </a:r>
            <a:r>
              <a:rPr lang="en-US" sz="1800" u="sng" dirty="0" smtClean="0"/>
              <a:t>auditory brainstem response (ABR)</a:t>
            </a:r>
            <a:r>
              <a:rPr lang="en-US" sz="1800" dirty="0" smtClean="0"/>
              <a:t> is performed to rule out Auditory Neuropathy Spectrum Disorder (ANSD)</a:t>
            </a:r>
          </a:p>
          <a:p>
            <a:pPr lvl="1" eaLnBrk="1" hangingPunct="1">
              <a:lnSpc>
                <a:spcPct val="80000"/>
              </a:lnSpc>
            </a:pPr>
            <a:r>
              <a:rPr lang="en-US" dirty="0" smtClean="0"/>
              <a:t>Behavioral observations to identify potentially interfering factors (e.g. inattention, hyperactivity, anxiety)</a:t>
            </a:r>
            <a:endParaRPr lang="en-US" sz="1800" dirty="0" smtClean="0"/>
          </a:p>
          <a:p>
            <a:pPr eaLnBrk="1" hangingPunct="1">
              <a:lnSpc>
                <a:spcPct val="80000"/>
              </a:lnSpc>
            </a:pPr>
            <a:r>
              <a:rPr lang="en-US" sz="2000" dirty="0" smtClean="0"/>
              <a:t>If hearing loss and any interfering co-morbid diagnoses</a:t>
            </a:r>
          </a:p>
          <a:p>
            <a:pPr eaLnBrk="1" hangingPunct="1">
              <a:lnSpc>
                <a:spcPct val="80000"/>
              </a:lnSpc>
              <a:buNone/>
            </a:pPr>
            <a:r>
              <a:rPr lang="en-US" sz="2000" dirty="0"/>
              <a:t>	</a:t>
            </a:r>
            <a:r>
              <a:rPr lang="en-US" sz="2000" dirty="0" smtClean="0"/>
              <a:t> are ruled out, full behavioral CAP evaluation is scheduled.</a:t>
            </a:r>
          </a:p>
          <a:p>
            <a:pPr lvl="1" eaLnBrk="1" hangingPunct="1">
              <a:lnSpc>
                <a:spcPct val="80000"/>
              </a:lnSpc>
              <a:buFontTx/>
              <a:buNone/>
            </a:pPr>
            <a:endParaRPr lang="en-US" sz="2400" dirty="0" smtClean="0"/>
          </a:p>
        </p:txBody>
      </p:sp>
      <p:pic>
        <p:nvPicPr>
          <p:cNvPr id="21508" name="Picture 4" descr="hearing-test-for-children"/>
          <p:cNvPicPr>
            <a:picLocks noChangeAspect="1" noChangeArrowheads="1"/>
          </p:cNvPicPr>
          <p:nvPr/>
        </p:nvPicPr>
        <p:blipFill>
          <a:blip r:embed="rId3" cstate="print"/>
          <a:srcRect/>
          <a:stretch>
            <a:fillRect/>
          </a:stretch>
        </p:blipFill>
        <p:spPr bwMode="auto">
          <a:xfrm>
            <a:off x="7391400" y="4572000"/>
            <a:ext cx="1600200" cy="1904999"/>
          </a:xfrm>
          <a:prstGeom prst="rect">
            <a:avLst/>
          </a:prstGeom>
          <a:noFill/>
          <a:ln w="9525">
            <a:noFill/>
            <a:miter lim="800000"/>
            <a:headEnd/>
            <a:tailEnd/>
          </a:ln>
        </p:spPr>
      </p:pic>
      <p:sp>
        <p:nvSpPr>
          <p:cNvPr id="21509" name="Text Box 5"/>
          <p:cNvSpPr txBox="1">
            <a:spLocks noChangeArrowheads="1"/>
          </p:cNvSpPr>
          <p:nvPr/>
        </p:nvSpPr>
        <p:spPr bwMode="auto">
          <a:xfrm>
            <a:off x="1524000" y="6682677"/>
            <a:ext cx="6858000" cy="366712"/>
          </a:xfrm>
          <a:prstGeom prst="rect">
            <a:avLst/>
          </a:prstGeom>
          <a:noFill/>
          <a:ln w="9525">
            <a:noFill/>
            <a:miter lim="800000"/>
            <a:headEnd/>
            <a:tailEnd/>
          </a:ln>
        </p:spPr>
        <p:txBody>
          <a:bodyPr>
            <a:spAutoFit/>
          </a:bodyPr>
          <a:lstStyle/>
          <a:p>
            <a:pPr>
              <a:spcBef>
                <a:spcPct val="50000"/>
              </a:spcBef>
            </a:pPr>
            <a:endParaRPr lang="en-US"/>
          </a:p>
        </p:txBody>
      </p:sp>
      <p:sp>
        <p:nvSpPr>
          <p:cNvPr id="21510" name="Rectangle 6"/>
          <p:cNvSpPr>
            <a:spLocks noChangeArrowheads="1"/>
          </p:cNvSpPr>
          <p:nvPr/>
        </p:nvSpPr>
        <p:spPr bwMode="auto">
          <a:xfrm>
            <a:off x="304800" y="6583363"/>
            <a:ext cx="8959504" cy="276999"/>
          </a:xfrm>
          <a:prstGeom prst="rect">
            <a:avLst/>
          </a:prstGeom>
          <a:noFill/>
          <a:ln w="9525">
            <a:noFill/>
            <a:miter lim="800000"/>
            <a:headEnd/>
            <a:tailEnd/>
          </a:ln>
        </p:spPr>
        <p:txBody>
          <a:bodyPr wrap="none">
            <a:spAutoFit/>
          </a:bodyPr>
          <a:lstStyle/>
          <a:p>
            <a:pPr>
              <a:spcBef>
                <a:spcPct val="50000"/>
              </a:spcBef>
            </a:pPr>
            <a:r>
              <a:rPr lang="en-US" sz="1200" dirty="0"/>
              <a:t>Image source: </a:t>
            </a:r>
            <a:r>
              <a:rPr lang="en-US" sz="1200" dirty="0">
                <a:hlinkClick r:id="rId4"/>
              </a:rPr>
              <a:t>http://www.pedipartners.com/PediatricCare/VisionAndHearingScreening/HearingTestForChildren.aspx</a:t>
            </a:r>
            <a:endParaRPr lang="en-US" sz="1200" dirty="0"/>
          </a:p>
        </p:txBody>
      </p:sp>
      <p:pic>
        <p:nvPicPr>
          <p:cNvPr id="21511" name="Picture 8" descr="reverse-pms (2)"/>
          <p:cNvPicPr>
            <a:picLocks noChangeAspect="1" noChangeArrowheads="1"/>
          </p:cNvPicPr>
          <p:nvPr/>
        </p:nvPicPr>
        <p:blipFill>
          <a:blip r:embed="rId5" cstate="print"/>
          <a:srcRect/>
          <a:stretch>
            <a:fillRect/>
          </a:stretch>
        </p:blipFill>
        <p:spPr bwMode="auto">
          <a:xfrm>
            <a:off x="228600" y="152400"/>
            <a:ext cx="1524000" cy="27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a:bodyPr>
          <a:lstStyle/>
          <a:p>
            <a:pPr eaLnBrk="1" hangingPunct="1">
              <a:defRPr/>
            </a:pPr>
            <a:r>
              <a:rPr lang="en-US" sz="4000" u="sng" dirty="0" smtClean="0">
                <a:solidFill>
                  <a:schemeClr val="hlink"/>
                </a:solidFill>
              </a:rPr>
              <a:t>Who</a:t>
            </a:r>
            <a:r>
              <a:rPr lang="en-US" sz="4000" dirty="0" smtClean="0">
                <a:solidFill>
                  <a:schemeClr val="hlink"/>
                </a:solidFill>
              </a:rPr>
              <a:t> is an appropriate candidate?</a:t>
            </a:r>
          </a:p>
        </p:txBody>
      </p:sp>
      <p:sp>
        <p:nvSpPr>
          <p:cNvPr id="22531" name="Rectangle 3"/>
          <p:cNvSpPr>
            <a:spLocks noGrp="1" noChangeArrowheads="1"/>
          </p:cNvSpPr>
          <p:nvPr>
            <p:ph idx="1"/>
          </p:nvPr>
        </p:nvSpPr>
        <p:spPr/>
        <p:txBody>
          <a:bodyPr>
            <a:normAutofit/>
          </a:bodyPr>
          <a:lstStyle/>
          <a:p>
            <a:pPr eaLnBrk="1" hangingPunct="1">
              <a:lnSpc>
                <a:spcPct val="90000"/>
              </a:lnSpc>
            </a:pPr>
            <a:r>
              <a:rPr lang="en-US" dirty="0" smtClean="0"/>
              <a:t>The child must have a </a:t>
            </a:r>
            <a:r>
              <a:rPr lang="en-US" u="sng" dirty="0" smtClean="0"/>
              <a:t>developmental age of at least 7 years</a:t>
            </a:r>
            <a:r>
              <a:rPr lang="en-US" dirty="0" smtClean="0"/>
              <a:t>.  Additionally, the child’s developmental age should be within 6 months of his/her chronological age</a:t>
            </a:r>
            <a:r>
              <a:rPr lang="en-US" dirty="0" smtClean="0"/>
              <a:t>.</a:t>
            </a:r>
          </a:p>
          <a:p>
            <a:pPr eaLnBrk="1" hangingPunct="1">
              <a:lnSpc>
                <a:spcPct val="90000"/>
              </a:lnSpc>
            </a:pPr>
            <a:r>
              <a:rPr lang="en-US" dirty="0" smtClean="0"/>
              <a:t>Age appropriate speech and language skills with no significant degree of receptive and/or expressive language delays.</a:t>
            </a:r>
            <a:endParaRPr lang="en-US" dirty="0" smtClean="0"/>
          </a:p>
          <a:p>
            <a:pPr eaLnBrk="1" hangingPunct="1">
              <a:lnSpc>
                <a:spcPct val="90000"/>
              </a:lnSpc>
            </a:pPr>
            <a:r>
              <a:rPr lang="en-US" dirty="0" smtClean="0"/>
              <a:t>The Full Scale Intelligence Quotient </a:t>
            </a:r>
            <a:r>
              <a:rPr lang="en-US" u="sng" dirty="0" smtClean="0"/>
              <a:t>(FSIQ) must be average or above</a:t>
            </a:r>
            <a:r>
              <a:rPr lang="en-US" dirty="0" smtClean="0"/>
              <a:t> (80 or greater).</a:t>
            </a:r>
          </a:p>
          <a:p>
            <a:pPr eaLnBrk="1" hangingPunct="1">
              <a:lnSpc>
                <a:spcPct val="90000"/>
              </a:lnSpc>
            </a:pPr>
            <a:r>
              <a:rPr lang="en-US" dirty="0" smtClean="0"/>
              <a:t>The child can </a:t>
            </a:r>
            <a:r>
              <a:rPr lang="en-US" u="sng" dirty="0" smtClean="0"/>
              <a:t>NOT have unmanaged ADHD.</a:t>
            </a:r>
          </a:p>
          <a:p>
            <a:pPr eaLnBrk="1" hangingPunct="1">
              <a:lnSpc>
                <a:spcPct val="90000"/>
              </a:lnSpc>
            </a:pPr>
            <a:r>
              <a:rPr lang="en-US" dirty="0" smtClean="0"/>
              <a:t>The child does </a:t>
            </a:r>
            <a:r>
              <a:rPr lang="en-US" u="sng" dirty="0" smtClean="0"/>
              <a:t>NOT have an interfering co-morbid diagnosis in an area of higher executive function</a:t>
            </a:r>
            <a:r>
              <a:rPr lang="en-US" dirty="0" smtClean="0"/>
              <a:t>, particularly memory</a:t>
            </a:r>
            <a:r>
              <a:rPr lang="en-US" dirty="0"/>
              <a:t>.</a:t>
            </a:r>
            <a:endParaRPr lang="en-US" dirty="0" smtClean="0"/>
          </a:p>
        </p:txBody>
      </p:sp>
      <p:pic>
        <p:nvPicPr>
          <p:cNvPr id="22532" name="Picture 4" descr="reverse-pms (2)"/>
          <p:cNvPicPr>
            <a:picLocks noChangeAspect="1" noChangeArrowheads="1"/>
          </p:cNvPicPr>
          <p:nvPr/>
        </p:nvPicPr>
        <p:blipFill>
          <a:blip r:embed="rId2" cstate="print"/>
          <a:srcRect/>
          <a:stretch>
            <a:fillRect/>
          </a:stretch>
        </p:blipFill>
        <p:spPr bwMode="auto">
          <a:xfrm>
            <a:off x="228600" y="152400"/>
            <a:ext cx="1524000" cy="27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defRPr/>
            </a:pPr>
            <a:r>
              <a:rPr lang="en-US" smtClean="0">
                <a:solidFill>
                  <a:schemeClr val="hlink"/>
                </a:solidFill>
              </a:rPr>
              <a:t>Co-morbid diagnoses</a:t>
            </a:r>
          </a:p>
        </p:txBody>
      </p:sp>
      <p:sp>
        <p:nvSpPr>
          <p:cNvPr id="23555" name="Rectangle 3"/>
          <p:cNvSpPr>
            <a:spLocks noGrp="1" noChangeArrowheads="1"/>
          </p:cNvSpPr>
          <p:nvPr>
            <p:ph idx="1"/>
          </p:nvPr>
        </p:nvSpPr>
        <p:spPr/>
        <p:txBody>
          <a:bodyPr/>
          <a:lstStyle/>
          <a:p>
            <a:pPr eaLnBrk="1" hangingPunct="1">
              <a:buFontTx/>
              <a:buNone/>
            </a:pPr>
            <a:r>
              <a:rPr lang="en-US" dirty="0" smtClean="0"/>
              <a:t>	coinciding diagnoses that affect sensory processing or the executive function of the central nervous system may prevent the accurate diagnosis of a CAPD.  This is because we are unable to </a:t>
            </a:r>
            <a:r>
              <a:rPr lang="en-US" u="sng" dirty="0" smtClean="0"/>
              <a:t>isolate</a:t>
            </a:r>
            <a:r>
              <a:rPr lang="en-US" dirty="0" smtClean="0"/>
              <a:t> the CAPD from the symptoms of the other diagnoses. </a:t>
            </a:r>
          </a:p>
          <a:p>
            <a:pPr lvl="1" eaLnBrk="1" hangingPunct="1">
              <a:buFontTx/>
              <a:buNone/>
            </a:pPr>
            <a:endParaRPr lang="en-US" dirty="0" smtClean="0"/>
          </a:p>
          <a:p>
            <a:pPr lvl="1" eaLnBrk="1" hangingPunct="1"/>
            <a:endParaRPr lang="en-US" dirty="0" smtClean="0"/>
          </a:p>
        </p:txBody>
      </p:sp>
      <p:pic>
        <p:nvPicPr>
          <p:cNvPr id="23556" name="Picture 4" descr="reverse-pms (2)"/>
          <p:cNvPicPr>
            <a:picLocks noChangeAspect="1" noChangeArrowheads="1"/>
          </p:cNvPicPr>
          <p:nvPr/>
        </p:nvPicPr>
        <p:blipFill>
          <a:blip r:embed="rId3" cstate="print"/>
          <a:srcRect/>
          <a:stretch>
            <a:fillRect/>
          </a:stretch>
        </p:blipFill>
        <p:spPr bwMode="auto">
          <a:xfrm>
            <a:off x="228600" y="152400"/>
            <a:ext cx="1524000" cy="27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a:bodyPr>
          <a:lstStyle/>
          <a:p>
            <a:pPr eaLnBrk="1" hangingPunct="1">
              <a:defRPr/>
            </a:pPr>
            <a:r>
              <a:rPr lang="en-US" sz="4000" dirty="0" smtClean="0">
                <a:solidFill>
                  <a:schemeClr val="hlink"/>
                </a:solidFill>
              </a:rPr>
              <a:t>Co-morbid diagnoses (continued)</a:t>
            </a:r>
          </a:p>
        </p:txBody>
      </p:sp>
      <p:sp>
        <p:nvSpPr>
          <p:cNvPr id="51203" name="Rectangle 3"/>
          <p:cNvSpPr>
            <a:spLocks noGrp="1" noChangeArrowheads="1"/>
          </p:cNvSpPr>
          <p:nvPr>
            <p:ph idx="1"/>
          </p:nvPr>
        </p:nvSpPr>
        <p:spPr/>
        <p:txBody>
          <a:bodyPr>
            <a:normAutofit fontScale="92500" lnSpcReduction="20000"/>
          </a:bodyPr>
          <a:lstStyle/>
          <a:p>
            <a:pPr eaLnBrk="1" hangingPunct="1">
              <a:lnSpc>
                <a:spcPct val="90000"/>
              </a:lnSpc>
            </a:pPr>
            <a:r>
              <a:rPr lang="en-US" sz="2400" dirty="0" smtClean="0"/>
              <a:t>Examples of co-morbid diagnoses are:</a:t>
            </a:r>
          </a:p>
          <a:p>
            <a:pPr lvl="1" eaLnBrk="1" hangingPunct="1">
              <a:lnSpc>
                <a:spcPct val="90000"/>
              </a:lnSpc>
            </a:pPr>
            <a:r>
              <a:rPr lang="en-US" sz="2000" dirty="0" smtClean="0"/>
              <a:t>Peripheral hearing loss</a:t>
            </a:r>
          </a:p>
          <a:p>
            <a:pPr lvl="1" eaLnBrk="1" hangingPunct="1">
              <a:lnSpc>
                <a:spcPct val="90000"/>
              </a:lnSpc>
            </a:pPr>
            <a:r>
              <a:rPr lang="en-US" sz="2000" dirty="0" smtClean="0"/>
              <a:t>Auditory Neuropathy Spectrum Disorder (ANSD)</a:t>
            </a:r>
          </a:p>
          <a:p>
            <a:pPr lvl="1" eaLnBrk="1" hangingPunct="1">
              <a:lnSpc>
                <a:spcPct val="90000"/>
              </a:lnSpc>
            </a:pPr>
            <a:r>
              <a:rPr lang="en-US" sz="2000" dirty="0" smtClean="0"/>
              <a:t>Expressive and/or receptive language disorders</a:t>
            </a:r>
          </a:p>
          <a:p>
            <a:pPr lvl="1" eaLnBrk="1" hangingPunct="1">
              <a:lnSpc>
                <a:spcPct val="90000"/>
              </a:lnSpc>
            </a:pPr>
            <a:r>
              <a:rPr lang="en-US" sz="2000" dirty="0" smtClean="0"/>
              <a:t>Autism Spectrum Disorder (ASD)</a:t>
            </a:r>
          </a:p>
          <a:p>
            <a:pPr lvl="1" eaLnBrk="1" hangingPunct="1">
              <a:lnSpc>
                <a:spcPct val="90000"/>
              </a:lnSpc>
            </a:pPr>
            <a:r>
              <a:rPr lang="en-US" sz="2000" dirty="0" smtClean="0"/>
              <a:t>Severe anxiety disorders</a:t>
            </a:r>
          </a:p>
          <a:p>
            <a:pPr lvl="1" eaLnBrk="1" hangingPunct="1">
              <a:lnSpc>
                <a:spcPct val="90000"/>
              </a:lnSpc>
            </a:pPr>
            <a:r>
              <a:rPr lang="en-US" sz="2000" dirty="0" smtClean="0"/>
              <a:t>Sensory Processing Disorder (SPD)</a:t>
            </a:r>
          </a:p>
          <a:p>
            <a:pPr lvl="1" eaLnBrk="1" hangingPunct="1">
              <a:lnSpc>
                <a:spcPct val="90000"/>
              </a:lnSpc>
            </a:pPr>
            <a:r>
              <a:rPr lang="en-US" sz="2000" dirty="0" smtClean="0"/>
              <a:t>Attention Deficit Hyperactivity Disorder (ADHD) and its variant diagnoses</a:t>
            </a:r>
          </a:p>
          <a:p>
            <a:pPr lvl="1" eaLnBrk="1" hangingPunct="1">
              <a:lnSpc>
                <a:spcPct val="90000"/>
              </a:lnSpc>
            </a:pPr>
            <a:r>
              <a:rPr lang="en-US" sz="2000" dirty="0" smtClean="0"/>
              <a:t>Developmental delays</a:t>
            </a:r>
          </a:p>
          <a:p>
            <a:pPr lvl="1" eaLnBrk="1" hangingPunct="1">
              <a:lnSpc>
                <a:spcPct val="90000"/>
              </a:lnSpc>
            </a:pPr>
            <a:r>
              <a:rPr lang="en-US" sz="2000" dirty="0" smtClean="0"/>
              <a:t>Traumatic brain injuries that interfere with the child’s overall cognitive function, attention, and/or memory</a:t>
            </a:r>
          </a:p>
          <a:p>
            <a:pPr eaLnBrk="1" hangingPunct="1">
              <a:lnSpc>
                <a:spcPct val="90000"/>
              </a:lnSpc>
            </a:pPr>
            <a:endParaRPr lang="en-US" sz="2400" dirty="0" smtClean="0"/>
          </a:p>
        </p:txBody>
      </p:sp>
      <p:pic>
        <p:nvPicPr>
          <p:cNvPr id="24580" name="Picture 4" descr="reverse-pms (2)"/>
          <p:cNvPicPr>
            <a:picLocks noChangeAspect="1" noChangeArrowheads="1"/>
          </p:cNvPicPr>
          <p:nvPr/>
        </p:nvPicPr>
        <p:blipFill>
          <a:blip r:embed="rId3" cstate="print"/>
          <a:srcRect/>
          <a:stretch>
            <a:fillRect/>
          </a:stretch>
        </p:blipFill>
        <p:spPr bwMode="auto">
          <a:xfrm>
            <a:off x="228600" y="152400"/>
            <a:ext cx="1524000" cy="27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pPr eaLnBrk="1" hangingPunct="1">
              <a:defRPr/>
            </a:pPr>
            <a:r>
              <a:rPr lang="en-US" sz="3200" dirty="0" smtClean="0">
                <a:solidFill>
                  <a:schemeClr val="hlink"/>
                </a:solidFill>
              </a:rPr>
              <a:t>Nemours Central Auditory Impairment Team</a:t>
            </a:r>
          </a:p>
        </p:txBody>
      </p:sp>
      <p:sp>
        <p:nvSpPr>
          <p:cNvPr id="6147" name="Rectangle 3"/>
          <p:cNvSpPr>
            <a:spLocks noGrp="1" noChangeArrowheads="1"/>
          </p:cNvSpPr>
          <p:nvPr>
            <p:ph idx="1"/>
          </p:nvPr>
        </p:nvSpPr>
        <p:spPr>
          <a:xfrm>
            <a:off x="827700" y="1600199"/>
            <a:ext cx="6711654" cy="4724401"/>
          </a:xfrm>
        </p:spPr>
        <p:txBody>
          <a:bodyPr>
            <a:normAutofit fontScale="25000" lnSpcReduction="20000"/>
          </a:bodyPr>
          <a:lstStyle/>
          <a:p>
            <a:pPr marL="0" indent="0">
              <a:buNone/>
            </a:pPr>
            <a:r>
              <a:rPr lang="en-US" sz="4400" b="1" u="sng" dirty="0"/>
              <a:t>Nemours Children’s Health System/A.I. DuPont Hospital For Children (AIDHC), Delaware Valley</a:t>
            </a:r>
            <a:endParaRPr lang="en-US" sz="4400" dirty="0"/>
          </a:p>
          <a:p>
            <a:pPr marL="0" lvl="0" indent="0">
              <a:buNone/>
            </a:pPr>
            <a:r>
              <a:rPr lang="en-US" sz="4400" dirty="0" smtClean="0"/>
              <a:t>Jessica Loson, </a:t>
            </a:r>
            <a:r>
              <a:rPr lang="en-US" sz="4400" dirty="0" err="1" smtClean="0"/>
              <a:t>Au.D</a:t>
            </a:r>
            <a:r>
              <a:rPr lang="en-US" sz="4400" dirty="0" smtClean="0"/>
              <a:t>. (DE CAP Team Lead)</a:t>
            </a:r>
            <a:endParaRPr lang="en-US" sz="4400" dirty="0"/>
          </a:p>
          <a:p>
            <a:pPr marL="0" lvl="0" indent="0">
              <a:buNone/>
            </a:pPr>
            <a:r>
              <a:rPr lang="en-US" sz="4400" dirty="0"/>
              <a:t>Tammy </a:t>
            </a:r>
            <a:r>
              <a:rPr lang="en-US" sz="4400" dirty="0" smtClean="0"/>
              <a:t>Riegner, </a:t>
            </a:r>
            <a:r>
              <a:rPr lang="en-US" sz="4400" dirty="0" err="1" smtClean="0"/>
              <a:t>Au.D</a:t>
            </a:r>
            <a:r>
              <a:rPr lang="en-US" sz="4400" dirty="0" smtClean="0"/>
              <a:t>.</a:t>
            </a:r>
          </a:p>
          <a:p>
            <a:pPr marL="0" lvl="0" indent="0">
              <a:buNone/>
            </a:pPr>
            <a:r>
              <a:rPr lang="en-US" sz="4400" dirty="0" smtClean="0"/>
              <a:t>Jessica Godovin, </a:t>
            </a:r>
            <a:r>
              <a:rPr lang="en-US" sz="4400" dirty="0" err="1" smtClean="0"/>
              <a:t>Au.D</a:t>
            </a:r>
            <a:r>
              <a:rPr lang="en-US" sz="4400" dirty="0" smtClean="0"/>
              <a:t>. </a:t>
            </a:r>
          </a:p>
          <a:p>
            <a:pPr marL="0" lvl="0" indent="0">
              <a:buNone/>
            </a:pPr>
            <a:r>
              <a:rPr lang="en-US" sz="4400" dirty="0" smtClean="0"/>
              <a:t>Jenna Pellicori, </a:t>
            </a:r>
            <a:r>
              <a:rPr lang="en-US" sz="4400" dirty="0" err="1" smtClean="0"/>
              <a:t>Au.D</a:t>
            </a:r>
            <a:r>
              <a:rPr lang="en-US" sz="4400" dirty="0" smtClean="0"/>
              <a:t>. </a:t>
            </a:r>
          </a:p>
          <a:p>
            <a:pPr marL="0" lvl="0" indent="0">
              <a:buNone/>
            </a:pPr>
            <a:r>
              <a:rPr lang="en-US" sz="4400" dirty="0" smtClean="0"/>
              <a:t>Shanda Brashears, </a:t>
            </a:r>
            <a:r>
              <a:rPr lang="en-US" sz="4400" dirty="0" err="1" smtClean="0"/>
              <a:t>Au.D</a:t>
            </a:r>
            <a:r>
              <a:rPr lang="en-US" sz="4400" dirty="0" smtClean="0"/>
              <a:t>. (DE Advanced Electrophysiology Team Lead)</a:t>
            </a:r>
            <a:endParaRPr lang="en-US" sz="4400" dirty="0"/>
          </a:p>
          <a:p>
            <a:pPr marL="0" indent="0">
              <a:buNone/>
            </a:pPr>
            <a:r>
              <a:rPr lang="en-US" sz="4400" b="1" u="sng" dirty="0" smtClean="0"/>
              <a:t>Nemours </a:t>
            </a:r>
            <a:r>
              <a:rPr lang="en-US" sz="4400" b="1" u="sng" dirty="0"/>
              <a:t>Children’s Hospital (NCH) Orlando, Florida</a:t>
            </a:r>
            <a:endParaRPr lang="en-US" sz="4400" dirty="0"/>
          </a:p>
          <a:p>
            <a:pPr marL="0" indent="0">
              <a:buNone/>
            </a:pPr>
            <a:r>
              <a:rPr lang="en-US" sz="4400" dirty="0" smtClean="0"/>
              <a:t>Elyssa McRae, </a:t>
            </a:r>
            <a:r>
              <a:rPr lang="en-US" sz="4400" dirty="0" err="1" smtClean="0"/>
              <a:t>Au.D</a:t>
            </a:r>
            <a:r>
              <a:rPr lang="en-US" sz="4400" dirty="0" smtClean="0"/>
              <a:t>.</a:t>
            </a:r>
            <a:endParaRPr lang="en-US" sz="4400" dirty="0"/>
          </a:p>
          <a:p>
            <a:pPr marL="0" lvl="0" indent="0">
              <a:buNone/>
            </a:pPr>
            <a:r>
              <a:rPr lang="en-US" sz="4400" dirty="0"/>
              <a:t>Chelsea </a:t>
            </a:r>
            <a:r>
              <a:rPr lang="en-US" sz="4400" dirty="0" smtClean="0"/>
              <a:t>McNee, </a:t>
            </a:r>
            <a:r>
              <a:rPr lang="en-US" sz="4400" dirty="0" err="1" smtClean="0"/>
              <a:t>Au.D</a:t>
            </a:r>
            <a:r>
              <a:rPr lang="en-US" sz="4400" dirty="0" smtClean="0"/>
              <a:t>. </a:t>
            </a:r>
            <a:endParaRPr lang="en-US" sz="4400" dirty="0"/>
          </a:p>
          <a:p>
            <a:pPr marL="0" lvl="0" indent="0">
              <a:buNone/>
            </a:pPr>
            <a:r>
              <a:rPr lang="en-US" sz="4400" dirty="0" smtClean="0"/>
              <a:t>Nicole Becker, </a:t>
            </a:r>
            <a:r>
              <a:rPr lang="en-US" sz="4400" dirty="0" err="1" smtClean="0"/>
              <a:t>Au.D</a:t>
            </a:r>
            <a:r>
              <a:rPr lang="en-US" sz="4400" dirty="0" smtClean="0"/>
              <a:t>. </a:t>
            </a:r>
          </a:p>
          <a:p>
            <a:pPr marL="0" lvl="0" indent="0">
              <a:buNone/>
            </a:pPr>
            <a:r>
              <a:rPr lang="en-US" sz="4400" dirty="0" smtClean="0"/>
              <a:t>Emily Boyd, </a:t>
            </a:r>
            <a:r>
              <a:rPr lang="en-US" sz="4400" dirty="0" err="1" smtClean="0"/>
              <a:t>Au.D</a:t>
            </a:r>
            <a:r>
              <a:rPr lang="en-US" sz="4400" dirty="0" smtClean="0"/>
              <a:t>. </a:t>
            </a:r>
          </a:p>
          <a:p>
            <a:pPr marL="0" indent="0">
              <a:buNone/>
            </a:pPr>
            <a:r>
              <a:rPr lang="en-US" sz="4400" b="1" u="sng" dirty="0" smtClean="0"/>
              <a:t>Nemours </a:t>
            </a:r>
            <a:r>
              <a:rPr lang="en-US" sz="4400" b="1" u="sng" dirty="0"/>
              <a:t>Children’s Hospital, Jacksonville, Florida</a:t>
            </a:r>
            <a:endParaRPr lang="en-US" sz="4400" dirty="0"/>
          </a:p>
          <a:p>
            <a:pPr marL="0" lvl="0" indent="0">
              <a:buNone/>
            </a:pPr>
            <a:r>
              <a:rPr lang="en-US" sz="4400" dirty="0" smtClean="0"/>
              <a:t>Lauren Stack, </a:t>
            </a:r>
            <a:r>
              <a:rPr lang="en-US" sz="4400" dirty="0" err="1" smtClean="0"/>
              <a:t>Au.D</a:t>
            </a:r>
            <a:r>
              <a:rPr lang="en-US" sz="4400" dirty="0" smtClean="0"/>
              <a:t>. </a:t>
            </a:r>
          </a:p>
          <a:p>
            <a:pPr marL="0" lvl="0" indent="0">
              <a:buNone/>
            </a:pPr>
            <a:r>
              <a:rPr lang="en-US" sz="4400" dirty="0" smtClean="0"/>
              <a:t>Catherine Swanson, </a:t>
            </a:r>
            <a:r>
              <a:rPr lang="en-US" sz="4400" dirty="0" err="1" smtClean="0"/>
              <a:t>Au.D</a:t>
            </a:r>
            <a:r>
              <a:rPr lang="en-US" sz="4400" dirty="0" smtClean="0"/>
              <a:t>. CCC-A/SLP</a:t>
            </a:r>
            <a:r>
              <a:rPr lang="en-US" sz="4400" dirty="0"/>
              <a:t> </a:t>
            </a:r>
            <a:endParaRPr lang="en-US" sz="4400" dirty="0" smtClean="0"/>
          </a:p>
          <a:p>
            <a:pPr marL="0" indent="0">
              <a:buNone/>
            </a:pPr>
            <a:r>
              <a:rPr lang="en-US" sz="4400" b="1" u="sng" dirty="0" smtClean="0"/>
              <a:t>Nemours Research at CPASS, Delaware Valley</a:t>
            </a:r>
          </a:p>
          <a:p>
            <a:pPr marL="0" indent="0">
              <a:buNone/>
            </a:pPr>
            <a:r>
              <a:rPr lang="en-US" sz="4400" dirty="0" smtClean="0"/>
              <a:t>Thierry Morlet, Ph.D.</a:t>
            </a:r>
          </a:p>
          <a:p>
            <a:pPr marL="0" indent="0">
              <a:buNone/>
            </a:pPr>
            <a:r>
              <a:rPr lang="en-US" sz="4400" dirty="0" smtClean="0"/>
              <a:t>Kyoko Nagao, Ph.D.</a:t>
            </a:r>
          </a:p>
          <a:p>
            <a:pPr marL="0" indent="0">
              <a:buNone/>
            </a:pPr>
            <a:r>
              <a:rPr lang="en-US" sz="4400" dirty="0" smtClean="0"/>
              <a:t>Olivia Pereira, M.S.</a:t>
            </a:r>
            <a:endParaRPr lang="en-US" sz="4400" dirty="0"/>
          </a:p>
          <a:p>
            <a:pPr marL="0" lvl="0" indent="0">
              <a:buNone/>
            </a:pPr>
            <a:endParaRPr lang="en-US" sz="3700" dirty="0" smtClean="0"/>
          </a:p>
          <a:p>
            <a:pPr marL="0" lvl="0" indent="0">
              <a:buNone/>
            </a:pPr>
            <a:endParaRPr lang="en-US" sz="3700" dirty="0"/>
          </a:p>
          <a:p>
            <a:pPr lvl="1" eaLnBrk="1" hangingPunct="1">
              <a:buFontTx/>
              <a:buNone/>
            </a:pPr>
            <a:endParaRPr lang="en-US" dirty="0" smtClean="0"/>
          </a:p>
          <a:p>
            <a:pPr lvl="1" eaLnBrk="1" hangingPunct="1">
              <a:buFontTx/>
              <a:buNone/>
            </a:pPr>
            <a:endParaRPr lang="en-US" dirty="0" smtClean="0"/>
          </a:p>
        </p:txBody>
      </p:sp>
      <p:pic>
        <p:nvPicPr>
          <p:cNvPr id="6" name="Picture 4" descr="reverse-pms (2)"/>
          <p:cNvPicPr>
            <a:picLocks noChangeAspect="1" noChangeArrowheads="1"/>
          </p:cNvPicPr>
          <p:nvPr/>
        </p:nvPicPr>
        <p:blipFill>
          <a:blip r:embed="rId2" cstate="print"/>
          <a:srcRect/>
          <a:stretch>
            <a:fillRect/>
          </a:stretch>
        </p:blipFill>
        <p:spPr bwMode="auto">
          <a:xfrm>
            <a:off x="228600" y="152400"/>
            <a:ext cx="1524000" cy="27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accent1">
                    <a:lumMod val="60000"/>
                    <a:lumOff val="40000"/>
                  </a:schemeClr>
                </a:solidFill>
              </a:rPr>
              <a:t>Multidisciplinary evaluations and their relevance </a:t>
            </a:r>
            <a:endParaRPr lang="en-US" sz="3200" dirty="0">
              <a:solidFill>
                <a:schemeClr val="accent1">
                  <a:lumMod val="60000"/>
                  <a:lumOff val="40000"/>
                </a:schemeClr>
              </a:solidFill>
            </a:endParaRPr>
          </a:p>
        </p:txBody>
      </p:sp>
      <p:sp>
        <p:nvSpPr>
          <p:cNvPr id="3" name="Content Placeholder 2"/>
          <p:cNvSpPr>
            <a:spLocks noGrp="1"/>
          </p:cNvSpPr>
          <p:nvPr>
            <p:ph idx="1"/>
          </p:nvPr>
        </p:nvSpPr>
        <p:spPr>
          <a:xfrm>
            <a:off x="827700" y="2052925"/>
            <a:ext cx="7097100" cy="4195481"/>
          </a:xfrm>
        </p:spPr>
        <p:txBody>
          <a:bodyPr>
            <a:normAutofit fontScale="85000" lnSpcReduction="20000"/>
          </a:bodyPr>
          <a:lstStyle/>
          <a:p>
            <a:pPr lvl="1"/>
            <a:r>
              <a:rPr lang="en-US" sz="2400" dirty="0" smtClean="0"/>
              <a:t>Psychoeducational/Neuropsychological evaluation</a:t>
            </a:r>
          </a:p>
          <a:p>
            <a:pPr lvl="2"/>
            <a:r>
              <a:rPr lang="en-US" sz="2000" dirty="0" smtClean="0"/>
              <a:t>Full </a:t>
            </a:r>
            <a:r>
              <a:rPr lang="en-US" sz="2000" dirty="0"/>
              <a:t>Scale IQ for candidacy</a:t>
            </a:r>
          </a:p>
          <a:p>
            <a:pPr lvl="2"/>
            <a:r>
              <a:rPr lang="en-US" sz="2000" dirty="0"/>
              <a:t>Large differences between Index scores</a:t>
            </a:r>
          </a:p>
          <a:p>
            <a:pPr lvl="2"/>
            <a:r>
              <a:rPr lang="en-US" sz="2000" dirty="0"/>
              <a:t>Identified higher executive function </a:t>
            </a:r>
            <a:r>
              <a:rPr lang="en-US" sz="2000" dirty="0" smtClean="0"/>
              <a:t>deficits</a:t>
            </a:r>
          </a:p>
          <a:p>
            <a:pPr lvl="2"/>
            <a:r>
              <a:rPr lang="en-US" sz="2000" dirty="0" smtClean="0"/>
              <a:t>Related diagnoses with coinciding, or potentially, interfering complaints</a:t>
            </a:r>
            <a:endParaRPr lang="en-US" sz="2400" dirty="0" smtClean="0"/>
          </a:p>
          <a:p>
            <a:pPr lvl="1"/>
            <a:r>
              <a:rPr lang="en-US" sz="2200" dirty="0" smtClean="0"/>
              <a:t>Speech and </a:t>
            </a:r>
            <a:r>
              <a:rPr lang="en-US" sz="2200" dirty="0"/>
              <a:t>l</a:t>
            </a:r>
            <a:r>
              <a:rPr lang="en-US" sz="2200" dirty="0" smtClean="0"/>
              <a:t>anguage evaluation</a:t>
            </a:r>
          </a:p>
          <a:p>
            <a:pPr lvl="2"/>
            <a:r>
              <a:rPr lang="en-US" sz="2000" dirty="0" smtClean="0"/>
              <a:t>Core Language and subtest scores indicating significant language impairment</a:t>
            </a:r>
          </a:p>
          <a:p>
            <a:pPr lvl="2"/>
            <a:r>
              <a:rPr lang="en-US" sz="2000" dirty="0" smtClean="0"/>
              <a:t>Deficits in auditory vs. </a:t>
            </a:r>
            <a:r>
              <a:rPr lang="en-US" sz="2000" dirty="0" err="1" smtClean="0"/>
              <a:t>nonauditory</a:t>
            </a:r>
            <a:r>
              <a:rPr lang="en-US" sz="2000" dirty="0" smtClean="0"/>
              <a:t> tasks</a:t>
            </a:r>
          </a:p>
          <a:p>
            <a:pPr lvl="2"/>
            <a:r>
              <a:rPr lang="en-US" sz="2000" dirty="0" smtClean="0"/>
              <a:t>Deficits in written </a:t>
            </a:r>
            <a:r>
              <a:rPr lang="en-US" sz="2000" dirty="0" smtClean="0"/>
              <a:t>expression</a:t>
            </a:r>
          </a:p>
          <a:p>
            <a:pPr lvl="2"/>
            <a:r>
              <a:rPr lang="en-US" sz="2000" dirty="0" smtClean="0"/>
              <a:t>Significant articulation disorder</a:t>
            </a:r>
            <a:endParaRPr lang="en-US" sz="2000" dirty="0" smtClean="0"/>
          </a:p>
        </p:txBody>
      </p:sp>
    </p:spTree>
    <p:extLst>
      <p:ext uri="{BB962C8B-B14F-4D97-AF65-F5344CB8AC3E}">
        <p14:creationId xmlns:p14="http://schemas.microsoft.com/office/powerpoint/2010/main" val="50858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accent1">
                    <a:lumMod val="60000"/>
                    <a:lumOff val="40000"/>
                  </a:schemeClr>
                </a:solidFill>
              </a:rPr>
              <a:t>Multidisciplinary evaluations (continued)</a:t>
            </a:r>
            <a:endParaRPr lang="en-US" sz="3200" dirty="0">
              <a:solidFill>
                <a:schemeClr val="accent1">
                  <a:lumMod val="60000"/>
                  <a:lumOff val="40000"/>
                </a:schemeClr>
              </a:solidFill>
            </a:endParaRPr>
          </a:p>
        </p:txBody>
      </p:sp>
      <p:sp>
        <p:nvSpPr>
          <p:cNvPr id="3" name="Content Placeholder 2"/>
          <p:cNvSpPr>
            <a:spLocks noGrp="1"/>
          </p:cNvSpPr>
          <p:nvPr>
            <p:ph idx="1"/>
          </p:nvPr>
        </p:nvSpPr>
        <p:spPr/>
        <p:txBody>
          <a:bodyPr>
            <a:normAutofit/>
          </a:bodyPr>
          <a:lstStyle/>
          <a:p>
            <a:r>
              <a:rPr lang="en-US" sz="1800" dirty="0" smtClean="0"/>
              <a:t>Occupational therapy evaluation identifying a potential Sensory </a:t>
            </a:r>
            <a:r>
              <a:rPr lang="en-US" sz="1800" dirty="0"/>
              <a:t>P</a:t>
            </a:r>
            <a:r>
              <a:rPr lang="en-US" sz="1800" dirty="0" smtClean="0"/>
              <a:t>rocessing Disorder (i.e. Sensory Integration Dysfunction)</a:t>
            </a:r>
          </a:p>
          <a:p>
            <a:r>
              <a:rPr lang="en-US" sz="1800" dirty="0" smtClean="0"/>
              <a:t>Neurological records with significant medical history of neurological impairments, such as intractable epilepsy, traumatic brain injury, demyelinating disease</a:t>
            </a:r>
          </a:p>
          <a:p>
            <a:r>
              <a:rPr lang="en-US" sz="1800" dirty="0" smtClean="0"/>
              <a:t>Reading evaluation</a:t>
            </a:r>
            <a:endParaRPr lang="en-US" sz="1800" dirty="0"/>
          </a:p>
        </p:txBody>
      </p:sp>
    </p:spTree>
    <p:extLst>
      <p:ext uri="{BB962C8B-B14F-4D97-AF65-F5344CB8AC3E}">
        <p14:creationId xmlns:p14="http://schemas.microsoft.com/office/powerpoint/2010/main" val="2718026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533400"/>
            <a:ext cx="8229600" cy="838200"/>
          </a:xfrm>
        </p:spPr>
        <p:txBody>
          <a:bodyPr/>
          <a:lstStyle/>
          <a:p>
            <a:pPr eaLnBrk="1" hangingPunct="1">
              <a:defRPr/>
            </a:pPr>
            <a:r>
              <a:rPr lang="en-US" dirty="0" smtClean="0">
                <a:solidFill>
                  <a:schemeClr val="hlink"/>
                </a:solidFill>
              </a:rPr>
              <a:t>The </a:t>
            </a:r>
            <a:r>
              <a:rPr lang="en-US" dirty="0">
                <a:solidFill>
                  <a:schemeClr val="hlink"/>
                </a:solidFill>
              </a:rPr>
              <a:t>B</a:t>
            </a:r>
            <a:r>
              <a:rPr lang="en-US" dirty="0" smtClean="0">
                <a:solidFill>
                  <a:schemeClr val="hlink"/>
                </a:solidFill>
              </a:rPr>
              <a:t>ehavioral CAP </a:t>
            </a:r>
            <a:br>
              <a:rPr lang="en-US" dirty="0" smtClean="0">
                <a:solidFill>
                  <a:schemeClr val="hlink"/>
                </a:solidFill>
              </a:rPr>
            </a:br>
            <a:r>
              <a:rPr lang="en-US" dirty="0" smtClean="0">
                <a:solidFill>
                  <a:schemeClr val="accent1">
                    <a:lumMod val="60000"/>
                    <a:lumOff val="40000"/>
                  </a:schemeClr>
                </a:solidFill>
              </a:rPr>
              <a:t>Evaluation</a:t>
            </a:r>
            <a:r>
              <a:rPr lang="en-US" dirty="0" smtClean="0">
                <a:solidFill>
                  <a:schemeClr val="hlink"/>
                </a:solidFill>
              </a:rPr>
              <a:t> </a:t>
            </a:r>
          </a:p>
        </p:txBody>
      </p:sp>
      <p:sp>
        <p:nvSpPr>
          <p:cNvPr id="58371" name="Rectangle 3"/>
          <p:cNvSpPr>
            <a:spLocks noGrp="1" noChangeArrowheads="1"/>
          </p:cNvSpPr>
          <p:nvPr>
            <p:ph type="body" sz="half" idx="1"/>
          </p:nvPr>
        </p:nvSpPr>
        <p:spPr>
          <a:xfrm>
            <a:off x="457200" y="1905000"/>
            <a:ext cx="6400800" cy="4267200"/>
          </a:xfrm>
        </p:spPr>
        <p:txBody>
          <a:bodyPr>
            <a:normAutofit fontScale="92500" lnSpcReduction="20000"/>
          </a:bodyPr>
          <a:lstStyle/>
          <a:p>
            <a:pPr lvl="1"/>
            <a:r>
              <a:rPr lang="en-US" sz="2400" dirty="0" smtClean="0">
                <a:solidFill>
                  <a:schemeClr val="accent1">
                    <a:lumMod val="60000"/>
                    <a:lumOff val="40000"/>
                  </a:schemeClr>
                </a:solidFill>
              </a:rPr>
              <a:t>Behavioral CAP evaluation </a:t>
            </a:r>
            <a:r>
              <a:rPr lang="en-US" sz="2400" dirty="0" smtClean="0"/>
              <a:t>is to </a:t>
            </a:r>
            <a:r>
              <a:rPr lang="en-US" sz="2400" dirty="0"/>
              <a:t>assess the skills associated with the central auditory processing system and determine functional </a:t>
            </a:r>
            <a:r>
              <a:rPr lang="en-US" sz="2400" dirty="0" smtClean="0"/>
              <a:t>status.</a:t>
            </a:r>
            <a:endParaRPr lang="en-US" sz="2400" dirty="0"/>
          </a:p>
          <a:p>
            <a:pPr lvl="2"/>
            <a:r>
              <a:rPr lang="en-US" sz="1800" dirty="0" smtClean="0"/>
              <a:t>Review of any new school and/or multi-disciplinary evaluations</a:t>
            </a:r>
          </a:p>
          <a:p>
            <a:pPr lvl="2"/>
            <a:r>
              <a:rPr lang="en-US" sz="1800" dirty="0" smtClean="0"/>
              <a:t>2-3 hour test battery with multiple tests of </a:t>
            </a:r>
            <a:r>
              <a:rPr lang="en-US" sz="2000" dirty="0" smtClean="0"/>
              <a:t>each of the skill areas (redundancy and repeatability)</a:t>
            </a:r>
          </a:p>
          <a:p>
            <a:pPr lvl="2"/>
            <a:r>
              <a:rPr lang="en-US" sz="1800" dirty="0" smtClean="0"/>
              <a:t>Counseling the family regarding results and recommendations</a:t>
            </a:r>
          </a:p>
          <a:p>
            <a:pPr lvl="2"/>
            <a:r>
              <a:rPr lang="en-US" sz="1800" dirty="0" smtClean="0"/>
              <a:t>Comprehensive report with case history, results, impressions, and full recommendations (sent to the family, referring provider, and the pediatrician)</a:t>
            </a:r>
          </a:p>
          <a:p>
            <a:pPr lvl="1" eaLnBrk="1" hangingPunct="1">
              <a:buFontTx/>
              <a:buNone/>
            </a:pPr>
            <a:endParaRPr lang="en-US" sz="1600" dirty="0" smtClean="0"/>
          </a:p>
        </p:txBody>
      </p:sp>
      <p:sp>
        <p:nvSpPr>
          <p:cNvPr id="2065" name="Text Box 5"/>
          <p:cNvSpPr txBox="1">
            <a:spLocks noChangeArrowheads="1"/>
          </p:cNvSpPr>
          <p:nvPr/>
        </p:nvSpPr>
        <p:spPr bwMode="auto">
          <a:xfrm>
            <a:off x="1676400" y="6491288"/>
            <a:ext cx="6858000" cy="366712"/>
          </a:xfrm>
          <a:prstGeom prst="rect">
            <a:avLst/>
          </a:prstGeom>
          <a:noFill/>
          <a:ln w="9525">
            <a:noFill/>
            <a:miter lim="800000"/>
            <a:headEnd/>
            <a:tailEnd/>
          </a:ln>
        </p:spPr>
        <p:txBody>
          <a:bodyPr>
            <a:spAutoFit/>
          </a:bodyPr>
          <a:lstStyle/>
          <a:p>
            <a:pPr>
              <a:spcBef>
                <a:spcPct val="50000"/>
              </a:spcBef>
            </a:pPr>
            <a:endParaRPr lang="en-US"/>
          </a:p>
        </p:txBody>
      </p:sp>
      <p:sp>
        <p:nvSpPr>
          <p:cNvPr id="2066" name="Rectangle 6"/>
          <p:cNvSpPr>
            <a:spLocks noChangeArrowheads="1"/>
          </p:cNvSpPr>
          <p:nvPr/>
        </p:nvSpPr>
        <p:spPr bwMode="auto">
          <a:xfrm>
            <a:off x="304800" y="6583363"/>
            <a:ext cx="184150" cy="274637"/>
          </a:xfrm>
          <a:prstGeom prst="rect">
            <a:avLst/>
          </a:prstGeom>
          <a:noFill/>
          <a:ln w="9525">
            <a:noFill/>
            <a:miter lim="800000"/>
            <a:headEnd/>
            <a:tailEnd/>
          </a:ln>
        </p:spPr>
        <p:txBody>
          <a:bodyPr wrap="none">
            <a:spAutoFit/>
          </a:bodyPr>
          <a:lstStyle/>
          <a:p>
            <a:pPr>
              <a:spcBef>
                <a:spcPct val="50000"/>
              </a:spcBef>
            </a:pPr>
            <a:endParaRPr lang="en-US" sz="1200"/>
          </a:p>
        </p:txBody>
      </p:sp>
      <p:pic>
        <p:nvPicPr>
          <p:cNvPr id="2067" name="Picture 21" descr="reverse-pms (2)"/>
          <p:cNvPicPr>
            <a:picLocks noChangeAspect="1" noChangeArrowheads="1"/>
          </p:cNvPicPr>
          <p:nvPr/>
        </p:nvPicPr>
        <p:blipFill>
          <a:blip r:embed="rId3" cstate="print"/>
          <a:srcRect/>
          <a:stretch>
            <a:fillRect/>
          </a:stretch>
        </p:blipFill>
        <p:spPr bwMode="auto">
          <a:xfrm>
            <a:off x="228600" y="152400"/>
            <a:ext cx="1524000" cy="274638"/>
          </a:xfrm>
          <a:prstGeom prst="rect">
            <a:avLst/>
          </a:prstGeom>
          <a:noFill/>
          <a:ln w="9525">
            <a:noFill/>
            <a:miter lim="800000"/>
            <a:headEnd/>
            <a:tailEnd/>
          </a:ln>
        </p:spPr>
      </p:pic>
      <p:pic>
        <p:nvPicPr>
          <p:cNvPr id="3" name="Content Placeholder 2"/>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72200" y="3810000"/>
            <a:ext cx="3276600" cy="1848274"/>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dirty="0" smtClean="0">
                <a:solidFill>
                  <a:schemeClr val="hlink"/>
                </a:solidFill>
              </a:rPr>
              <a:t>Diagnosis</a:t>
            </a:r>
          </a:p>
        </p:txBody>
      </p:sp>
      <p:sp>
        <p:nvSpPr>
          <p:cNvPr id="68611" name="Rectangle 3"/>
          <p:cNvSpPr>
            <a:spLocks noGrp="1" noChangeArrowheads="1"/>
          </p:cNvSpPr>
          <p:nvPr>
            <p:ph idx="1"/>
          </p:nvPr>
        </p:nvSpPr>
        <p:spPr>
          <a:xfrm>
            <a:off x="827700" y="1371600"/>
            <a:ext cx="6711654" cy="4876807"/>
          </a:xfrm>
        </p:spPr>
        <p:txBody>
          <a:bodyPr>
            <a:normAutofit fontScale="92500" lnSpcReduction="10000"/>
          </a:bodyPr>
          <a:lstStyle/>
          <a:p>
            <a:pPr eaLnBrk="1" hangingPunct="1">
              <a:lnSpc>
                <a:spcPct val="80000"/>
              </a:lnSpc>
            </a:pPr>
            <a:r>
              <a:rPr lang="en-US" sz="2400" u="sng" dirty="0" smtClean="0">
                <a:solidFill>
                  <a:schemeClr val="accent1">
                    <a:lumMod val="60000"/>
                    <a:lumOff val="40000"/>
                  </a:schemeClr>
                </a:solidFill>
              </a:rPr>
              <a:t>CAP deficit</a:t>
            </a:r>
            <a:r>
              <a:rPr lang="en-US" sz="2400" dirty="0" smtClean="0">
                <a:solidFill>
                  <a:schemeClr val="accent1">
                    <a:lumMod val="60000"/>
                    <a:lumOff val="40000"/>
                  </a:schemeClr>
                </a:solidFill>
              </a:rPr>
              <a:t> </a:t>
            </a:r>
            <a:r>
              <a:rPr lang="en-US" sz="2400" dirty="0" smtClean="0"/>
              <a:t>is defined as an abnormal finding in 2 or more tests of the same auditory processing area (e.g. auditory closure).</a:t>
            </a:r>
          </a:p>
          <a:p>
            <a:pPr eaLnBrk="1" hangingPunct="1">
              <a:lnSpc>
                <a:spcPct val="80000"/>
              </a:lnSpc>
            </a:pPr>
            <a:r>
              <a:rPr lang="en-US" sz="2400" u="sng" dirty="0" smtClean="0">
                <a:solidFill>
                  <a:schemeClr val="accent1">
                    <a:lumMod val="60000"/>
                    <a:lumOff val="40000"/>
                  </a:schemeClr>
                </a:solidFill>
              </a:rPr>
              <a:t>CAP Disorder</a:t>
            </a:r>
            <a:r>
              <a:rPr lang="en-US" sz="2400" dirty="0" smtClean="0">
                <a:solidFill>
                  <a:schemeClr val="accent1">
                    <a:lumMod val="60000"/>
                    <a:lumOff val="40000"/>
                  </a:schemeClr>
                </a:solidFill>
              </a:rPr>
              <a:t> </a:t>
            </a:r>
            <a:r>
              <a:rPr lang="en-US" sz="2400" dirty="0" smtClean="0"/>
              <a:t>is diagnosed if there is a definitive deficit in 1 or more of the auditory processing areas.</a:t>
            </a:r>
          </a:p>
          <a:p>
            <a:pPr eaLnBrk="1" hangingPunct="1">
              <a:lnSpc>
                <a:spcPct val="80000"/>
              </a:lnSpc>
            </a:pPr>
            <a:r>
              <a:rPr lang="en-US" sz="2400" u="sng" dirty="0" smtClean="0">
                <a:solidFill>
                  <a:schemeClr val="accent1">
                    <a:lumMod val="60000"/>
                    <a:lumOff val="40000"/>
                  </a:schemeClr>
                </a:solidFill>
              </a:rPr>
              <a:t>CAP weakness</a:t>
            </a:r>
            <a:r>
              <a:rPr lang="en-US" sz="2400" dirty="0" smtClean="0">
                <a:solidFill>
                  <a:schemeClr val="accent1">
                    <a:lumMod val="60000"/>
                    <a:lumOff val="40000"/>
                  </a:schemeClr>
                </a:solidFill>
              </a:rPr>
              <a:t> </a:t>
            </a:r>
            <a:r>
              <a:rPr lang="en-US" sz="2400" dirty="0" smtClean="0"/>
              <a:t>is an abnormal finding that is either not consistently observed in more than 1 test or that is borderline throughout the  testing. A formal diagnosis of CAPD cannot be made based on weaknesses alone; however, weaknesses are often managed in a similar manner.</a:t>
            </a:r>
          </a:p>
          <a:p>
            <a:pPr eaLnBrk="1" hangingPunct="1">
              <a:lnSpc>
                <a:spcPct val="80000"/>
              </a:lnSpc>
            </a:pPr>
            <a:r>
              <a:rPr lang="en-US" sz="2400" u="sng" dirty="0" smtClean="0">
                <a:solidFill>
                  <a:schemeClr val="accent1">
                    <a:lumMod val="60000"/>
                    <a:lumOff val="40000"/>
                  </a:schemeClr>
                </a:solidFill>
              </a:rPr>
              <a:t>Cortical auditory impairment (i.e. central hearing loss)</a:t>
            </a:r>
            <a:r>
              <a:rPr lang="en-US" sz="2400" dirty="0" smtClean="0">
                <a:solidFill>
                  <a:schemeClr val="accent1">
                    <a:lumMod val="60000"/>
                    <a:lumOff val="40000"/>
                  </a:schemeClr>
                </a:solidFill>
              </a:rPr>
              <a:t> </a:t>
            </a:r>
            <a:r>
              <a:rPr lang="en-US" sz="2400" dirty="0" smtClean="0"/>
              <a:t>is diagnosed when there is a known, but more generalized, impairment within the CANS that is often identified </a:t>
            </a:r>
            <a:r>
              <a:rPr lang="en-US" sz="2400" dirty="0" err="1" smtClean="0"/>
              <a:t>electrophysiologically</a:t>
            </a:r>
            <a:r>
              <a:rPr lang="en-US" sz="2400" dirty="0" smtClean="0"/>
              <a:t>.</a:t>
            </a:r>
          </a:p>
        </p:txBody>
      </p:sp>
      <p:pic>
        <p:nvPicPr>
          <p:cNvPr id="26628" name="Picture 4" descr="reverse-pms (2)"/>
          <p:cNvPicPr>
            <a:picLocks noChangeAspect="1" noChangeArrowheads="1"/>
          </p:cNvPicPr>
          <p:nvPr/>
        </p:nvPicPr>
        <p:blipFill>
          <a:blip r:embed="rId3" cstate="print"/>
          <a:srcRect/>
          <a:stretch>
            <a:fillRect/>
          </a:stretch>
        </p:blipFill>
        <p:spPr bwMode="auto">
          <a:xfrm>
            <a:off x="228600" y="152400"/>
            <a:ext cx="1524000" cy="27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427038"/>
            <a:ext cx="8229600" cy="944562"/>
          </a:xfrm>
        </p:spPr>
        <p:txBody>
          <a:bodyPr>
            <a:normAutofit fontScale="90000"/>
          </a:bodyPr>
          <a:lstStyle/>
          <a:p>
            <a:pPr eaLnBrk="1" hangingPunct="1">
              <a:defRPr/>
            </a:pPr>
            <a:r>
              <a:rPr lang="en-US" dirty="0" smtClean="0">
                <a:solidFill>
                  <a:schemeClr val="hlink"/>
                </a:solidFill>
              </a:rPr>
              <a:t>Evaluations for the atypical candidate</a:t>
            </a:r>
          </a:p>
        </p:txBody>
      </p:sp>
      <p:sp>
        <p:nvSpPr>
          <p:cNvPr id="58371" name="Rectangle 3"/>
          <p:cNvSpPr>
            <a:spLocks noGrp="1" noChangeArrowheads="1"/>
          </p:cNvSpPr>
          <p:nvPr>
            <p:ph type="body" sz="half" idx="1"/>
          </p:nvPr>
        </p:nvSpPr>
        <p:spPr>
          <a:xfrm>
            <a:off x="457200" y="1752600"/>
            <a:ext cx="7315200" cy="4343400"/>
          </a:xfrm>
        </p:spPr>
        <p:txBody>
          <a:bodyPr>
            <a:normAutofit fontScale="25000" lnSpcReduction="20000"/>
          </a:bodyPr>
          <a:lstStyle/>
          <a:p>
            <a:r>
              <a:rPr lang="en-US" sz="4800" dirty="0" smtClean="0">
                <a:solidFill>
                  <a:schemeClr val="accent1">
                    <a:lumMod val="60000"/>
                    <a:lumOff val="40000"/>
                  </a:schemeClr>
                </a:solidFill>
              </a:rPr>
              <a:t>Electrophysiological evaluations </a:t>
            </a:r>
            <a:r>
              <a:rPr lang="en-US" sz="4800" dirty="0" smtClean="0"/>
              <a:t>assess the physiology of specific areas within the auditory pathway.</a:t>
            </a:r>
          </a:p>
          <a:p>
            <a:pPr lvl="1"/>
            <a:r>
              <a:rPr lang="en-US" sz="4800" dirty="0" smtClean="0">
                <a:solidFill>
                  <a:schemeClr val="accent1">
                    <a:lumMod val="60000"/>
                    <a:lumOff val="40000"/>
                  </a:schemeClr>
                </a:solidFill>
              </a:rPr>
              <a:t>Auditory </a:t>
            </a:r>
            <a:r>
              <a:rPr lang="en-US" sz="4800" dirty="0">
                <a:solidFill>
                  <a:schemeClr val="accent1">
                    <a:lumMod val="60000"/>
                    <a:lumOff val="40000"/>
                  </a:schemeClr>
                </a:solidFill>
              </a:rPr>
              <a:t>Brainstem Response (ABR) </a:t>
            </a:r>
            <a:r>
              <a:rPr lang="en-US" sz="4800" dirty="0"/>
              <a:t>of the peripheral hearing pathway up through the brainstem, looks primarily at neural synchrony but can be used as a hearing threshold </a:t>
            </a:r>
            <a:r>
              <a:rPr lang="en-US" sz="4800" dirty="0" smtClean="0"/>
              <a:t>estimator.  Additionally, rate studies can be used to evaluate neural function of the peripheral pathway.  </a:t>
            </a:r>
            <a:r>
              <a:rPr lang="en-US" sz="4800" dirty="0" smtClean="0">
                <a:solidFill>
                  <a:srgbClr val="FFFF00"/>
                </a:solidFill>
              </a:rPr>
              <a:t>Not sensitive to CAPD. Complex ABR (</a:t>
            </a:r>
            <a:r>
              <a:rPr lang="en-US" sz="4800" dirty="0" err="1" smtClean="0">
                <a:solidFill>
                  <a:srgbClr val="FFFF00"/>
                </a:solidFill>
              </a:rPr>
              <a:t>cABR</a:t>
            </a:r>
            <a:r>
              <a:rPr lang="en-US" sz="4800" dirty="0" smtClean="0">
                <a:solidFill>
                  <a:srgbClr val="FFFF00"/>
                </a:solidFill>
              </a:rPr>
              <a:t>) is being studied for its uses with this population.</a:t>
            </a:r>
            <a:endParaRPr lang="en-US" sz="4800" dirty="0">
              <a:solidFill>
                <a:srgbClr val="FFFF00"/>
              </a:solidFill>
            </a:endParaRPr>
          </a:p>
          <a:p>
            <a:pPr lvl="1"/>
            <a:r>
              <a:rPr lang="en-US" sz="4800" dirty="0">
                <a:solidFill>
                  <a:schemeClr val="accent1">
                    <a:lumMod val="60000"/>
                    <a:lumOff val="40000"/>
                  </a:schemeClr>
                </a:solidFill>
              </a:rPr>
              <a:t>Late/cortical auditory evoked potentials (CAEP</a:t>
            </a:r>
            <a:r>
              <a:rPr lang="en-US" sz="4800" dirty="0" smtClean="0">
                <a:solidFill>
                  <a:schemeClr val="accent1">
                    <a:lumMod val="60000"/>
                    <a:lumOff val="40000"/>
                  </a:schemeClr>
                </a:solidFill>
              </a:rPr>
              <a:t>)* </a:t>
            </a:r>
            <a:r>
              <a:rPr lang="en-US" sz="4800" dirty="0" smtClean="0"/>
              <a:t>can assess the CANS at </a:t>
            </a:r>
            <a:r>
              <a:rPr lang="en-US" sz="4800" dirty="0"/>
              <a:t>the level of the A1 and A2 of the temporal lobes to </a:t>
            </a:r>
            <a:r>
              <a:rPr lang="en-US" sz="4800" dirty="0" smtClean="0"/>
              <a:t>determine the </a:t>
            </a:r>
            <a:r>
              <a:rPr lang="en-US" sz="4800" dirty="0"/>
              <a:t>detection </a:t>
            </a:r>
            <a:r>
              <a:rPr lang="en-US" sz="4800" dirty="0" smtClean="0"/>
              <a:t>and discrimination of </a:t>
            </a:r>
            <a:r>
              <a:rPr lang="en-US" sz="4800" dirty="0"/>
              <a:t>speech </a:t>
            </a:r>
            <a:r>
              <a:rPr lang="en-US" sz="4800" dirty="0" smtClean="0"/>
              <a:t>signals </a:t>
            </a:r>
            <a:r>
              <a:rPr lang="en-US" sz="4800" dirty="0"/>
              <a:t>in quiet and varying noise </a:t>
            </a:r>
            <a:r>
              <a:rPr lang="en-US" sz="4800" dirty="0" smtClean="0"/>
              <a:t>conditions. </a:t>
            </a:r>
            <a:r>
              <a:rPr lang="en-US" sz="4800" dirty="0" smtClean="0">
                <a:solidFill>
                  <a:srgbClr val="FFFF00"/>
                </a:solidFill>
              </a:rPr>
              <a:t>Some correlation with certain CAPD skills.</a:t>
            </a:r>
          </a:p>
          <a:p>
            <a:pPr lvl="1"/>
            <a:r>
              <a:rPr lang="en-US" sz="4800" dirty="0" smtClean="0">
                <a:solidFill>
                  <a:schemeClr val="accent1">
                    <a:lumMod val="60000"/>
                    <a:lumOff val="40000"/>
                  </a:schemeClr>
                </a:solidFill>
              </a:rPr>
              <a:t>P300 response* </a:t>
            </a:r>
            <a:r>
              <a:rPr lang="en-US" sz="4800" dirty="0" smtClean="0"/>
              <a:t>evaluates auditory function deeper within the temporal lobe and the hippocampus where auditory attention and memory abilities begin to emerge.  </a:t>
            </a:r>
            <a:r>
              <a:rPr lang="en-US" sz="4800" dirty="0" smtClean="0">
                <a:solidFill>
                  <a:srgbClr val="FFFF00"/>
                </a:solidFill>
              </a:rPr>
              <a:t>High correlation with auditory attention but may not be as specific for CAPD skills.</a:t>
            </a:r>
            <a:endParaRPr lang="en-US" sz="4800" dirty="0">
              <a:solidFill>
                <a:srgbClr val="FFFF00"/>
              </a:solidFill>
            </a:endParaRPr>
          </a:p>
          <a:p>
            <a:pPr lvl="1"/>
            <a:r>
              <a:rPr lang="en-US" sz="4800" dirty="0" smtClean="0">
                <a:solidFill>
                  <a:schemeClr val="accent1">
                    <a:lumMod val="60000"/>
                    <a:lumOff val="40000"/>
                  </a:schemeClr>
                </a:solidFill>
              </a:rPr>
              <a:t>Mismatched Negativity (MMN) </a:t>
            </a:r>
            <a:r>
              <a:rPr lang="en-US" sz="4800" dirty="0" smtClean="0"/>
              <a:t>“Pre-attentive analysis of features of sound e.g. frequency, intensity, duration, speech cues” (Hall, ASHA APD Course, 2007) </a:t>
            </a:r>
            <a:r>
              <a:rPr lang="en-US" sz="4800" dirty="0" smtClean="0">
                <a:solidFill>
                  <a:srgbClr val="FFFF00"/>
                </a:solidFill>
              </a:rPr>
              <a:t>Currently does not correlate with CAPD specifically but looks at the beginning of discrimination and organization of sound.</a:t>
            </a:r>
          </a:p>
          <a:p>
            <a:pPr lvl="1"/>
            <a:r>
              <a:rPr lang="en-US" sz="4800" dirty="0" smtClean="0">
                <a:solidFill>
                  <a:schemeClr val="accent1">
                    <a:lumMod val="60000"/>
                    <a:lumOff val="40000"/>
                  </a:schemeClr>
                </a:solidFill>
              </a:rPr>
              <a:t>Auditory Middle Latency Response (AMLR) </a:t>
            </a:r>
            <a:r>
              <a:rPr lang="en-US" sz="4800" dirty="0" smtClean="0"/>
              <a:t>assesses function of the auditory pathway at the level of the thalamus and the initial entry to the auditory cortex. </a:t>
            </a:r>
            <a:r>
              <a:rPr lang="en-US" sz="4800" dirty="0" smtClean="0">
                <a:solidFill>
                  <a:srgbClr val="FFFF00"/>
                </a:solidFill>
              </a:rPr>
              <a:t> Not correlated with behavioral CAPD test findings.</a:t>
            </a:r>
          </a:p>
          <a:p>
            <a:r>
              <a:rPr lang="en-US" sz="4800" dirty="0" err="1" smtClean="0">
                <a:solidFill>
                  <a:schemeClr val="accent1">
                    <a:lumMod val="60000"/>
                    <a:lumOff val="40000"/>
                  </a:schemeClr>
                </a:solidFill>
              </a:rPr>
              <a:t>Electroacoustical</a:t>
            </a:r>
            <a:r>
              <a:rPr lang="en-US" sz="4800" dirty="0" smtClean="0">
                <a:solidFill>
                  <a:schemeClr val="accent1">
                    <a:lumMod val="60000"/>
                    <a:lumOff val="40000"/>
                  </a:schemeClr>
                </a:solidFill>
              </a:rPr>
              <a:t> </a:t>
            </a:r>
            <a:r>
              <a:rPr lang="en-US" sz="4800" dirty="0">
                <a:solidFill>
                  <a:schemeClr val="accent1">
                    <a:lumMod val="60000"/>
                    <a:lumOff val="40000"/>
                  </a:schemeClr>
                </a:solidFill>
              </a:rPr>
              <a:t>test, using otoacoustic emission (OAE) suppression, </a:t>
            </a:r>
            <a:r>
              <a:rPr lang="en-US" sz="4800" dirty="0" smtClean="0"/>
              <a:t>assess </a:t>
            </a:r>
            <a:r>
              <a:rPr lang="en-US" sz="4800" dirty="0"/>
              <a:t>the efferent pathway responsible for the initial reduction of background noise and the enhancement of the speech </a:t>
            </a:r>
            <a:r>
              <a:rPr lang="en-US" sz="4800" dirty="0" smtClean="0"/>
              <a:t>signal.</a:t>
            </a:r>
            <a:endParaRPr lang="en-US" sz="4800" dirty="0"/>
          </a:p>
          <a:p>
            <a:pPr marL="0" indent="0">
              <a:buNone/>
            </a:pPr>
            <a:r>
              <a:rPr lang="en-US" sz="3200" dirty="0" smtClean="0">
                <a:solidFill>
                  <a:schemeClr val="accent1">
                    <a:lumMod val="60000"/>
                    <a:lumOff val="40000"/>
                  </a:schemeClr>
                </a:solidFill>
              </a:rPr>
              <a:t>*</a:t>
            </a:r>
            <a:r>
              <a:rPr lang="en-US" sz="3200" dirty="0">
                <a:solidFill>
                  <a:schemeClr val="accent1">
                    <a:lumMod val="60000"/>
                    <a:lumOff val="40000"/>
                  </a:schemeClr>
                </a:solidFill>
              </a:rPr>
              <a:t>More studies on correlations with CAPD are being performed </a:t>
            </a:r>
            <a:r>
              <a:rPr lang="en-US" sz="3200" dirty="0" smtClean="0">
                <a:solidFill>
                  <a:schemeClr val="accent1">
                    <a:lumMod val="60000"/>
                    <a:lumOff val="40000"/>
                  </a:schemeClr>
                </a:solidFill>
              </a:rPr>
              <a:t> using </a:t>
            </a:r>
            <a:r>
              <a:rPr lang="en-US" sz="3200" dirty="0">
                <a:solidFill>
                  <a:schemeClr val="accent1">
                    <a:lumMod val="60000"/>
                    <a:lumOff val="40000"/>
                  </a:schemeClr>
                </a:solidFill>
              </a:rPr>
              <a:t>these diagnostic tools</a:t>
            </a:r>
          </a:p>
          <a:p>
            <a:pPr lvl="1" eaLnBrk="1" hangingPunct="1">
              <a:buFontTx/>
              <a:buNone/>
            </a:pPr>
            <a:endParaRPr lang="en-US" sz="3000" dirty="0" smtClean="0">
              <a:solidFill>
                <a:schemeClr val="accent1">
                  <a:lumMod val="60000"/>
                  <a:lumOff val="40000"/>
                </a:schemeClr>
              </a:solidFill>
            </a:endParaRPr>
          </a:p>
        </p:txBody>
      </p:sp>
      <p:sp>
        <p:nvSpPr>
          <p:cNvPr id="25604" name="Text Box 5"/>
          <p:cNvSpPr txBox="1">
            <a:spLocks noChangeArrowheads="1"/>
          </p:cNvSpPr>
          <p:nvPr/>
        </p:nvSpPr>
        <p:spPr bwMode="auto">
          <a:xfrm>
            <a:off x="1676400" y="6491288"/>
            <a:ext cx="6858000" cy="366712"/>
          </a:xfrm>
          <a:prstGeom prst="rect">
            <a:avLst/>
          </a:prstGeom>
          <a:noFill/>
          <a:ln w="9525">
            <a:noFill/>
            <a:miter lim="800000"/>
            <a:headEnd/>
            <a:tailEnd/>
          </a:ln>
        </p:spPr>
        <p:txBody>
          <a:bodyPr>
            <a:spAutoFit/>
          </a:bodyPr>
          <a:lstStyle/>
          <a:p>
            <a:pPr>
              <a:spcBef>
                <a:spcPct val="50000"/>
              </a:spcBef>
            </a:pPr>
            <a:endParaRPr lang="en-US"/>
          </a:p>
        </p:txBody>
      </p:sp>
      <p:sp>
        <p:nvSpPr>
          <p:cNvPr id="25605" name="Rectangle 6"/>
          <p:cNvSpPr>
            <a:spLocks noChangeArrowheads="1"/>
          </p:cNvSpPr>
          <p:nvPr/>
        </p:nvSpPr>
        <p:spPr bwMode="auto">
          <a:xfrm>
            <a:off x="304800" y="6583363"/>
            <a:ext cx="184150" cy="274637"/>
          </a:xfrm>
          <a:prstGeom prst="rect">
            <a:avLst/>
          </a:prstGeom>
          <a:noFill/>
          <a:ln w="9525">
            <a:noFill/>
            <a:miter lim="800000"/>
            <a:headEnd/>
            <a:tailEnd/>
          </a:ln>
        </p:spPr>
        <p:txBody>
          <a:bodyPr wrap="none">
            <a:spAutoFit/>
          </a:bodyPr>
          <a:lstStyle/>
          <a:p>
            <a:pPr>
              <a:spcBef>
                <a:spcPct val="50000"/>
              </a:spcBef>
            </a:pPr>
            <a:endParaRPr lang="en-US" sz="1200"/>
          </a:p>
        </p:txBody>
      </p:sp>
      <p:pic>
        <p:nvPicPr>
          <p:cNvPr id="25606" name="Picture 21" descr="reverse-pms (2)"/>
          <p:cNvPicPr>
            <a:picLocks noChangeAspect="1" noChangeArrowheads="1"/>
          </p:cNvPicPr>
          <p:nvPr/>
        </p:nvPicPr>
        <p:blipFill>
          <a:blip r:embed="rId3" cstate="print"/>
          <a:srcRect/>
          <a:stretch>
            <a:fillRect/>
          </a:stretch>
        </p:blipFill>
        <p:spPr bwMode="auto">
          <a:xfrm>
            <a:off x="228600" y="152400"/>
            <a:ext cx="1524000" cy="27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chemeClr val="accent1">
                    <a:lumMod val="60000"/>
                    <a:lumOff val="40000"/>
                  </a:schemeClr>
                </a:solidFill>
              </a:rPr>
              <a:t>Diagnosis via Electrophysiological and </a:t>
            </a:r>
            <a:r>
              <a:rPr lang="en-US" sz="3200" dirty="0" err="1" smtClean="0">
                <a:solidFill>
                  <a:schemeClr val="accent1">
                    <a:lumMod val="60000"/>
                    <a:lumOff val="40000"/>
                  </a:schemeClr>
                </a:solidFill>
              </a:rPr>
              <a:t>Electroacoustical</a:t>
            </a:r>
            <a:r>
              <a:rPr lang="en-US" sz="3200" dirty="0" smtClean="0">
                <a:solidFill>
                  <a:schemeClr val="accent1">
                    <a:lumMod val="60000"/>
                    <a:lumOff val="40000"/>
                  </a:schemeClr>
                </a:solidFill>
              </a:rPr>
              <a:t> Evaluations</a:t>
            </a:r>
            <a:endParaRPr lang="en-US" sz="3200" dirty="0">
              <a:solidFill>
                <a:schemeClr val="accent1">
                  <a:lumMod val="60000"/>
                  <a:lumOff val="40000"/>
                </a:schemeClr>
              </a:solidFill>
            </a:endParaRPr>
          </a:p>
        </p:txBody>
      </p:sp>
      <p:sp>
        <p:nvSpPr>
          <p:cNvPr id="3" name="Content Placeholder 2"/>
          <p:cNvSpPr>
            <a:spLocks noGrp="1"/>
          </p:cNvSpPr>
          <p:nvPr>
            <p:ph idx="1"/>
          </p:nvPr>
        </p:nvSpPr>
        <p:spPr>
          <a:xfrm>
            <a:off x="656573" y="1853248"/>
            <a:ext cx="6711654" cy="4552033"/>
          </a:xfrm>
        </p:spPr>
        <p:txBody>
          <a:bodyPr>
            <a:normAutofit fontScale="85000" lnSpcReduction="10000"/>
          </a:bodyPr>
          <a:lstStyle/>
          <a:p>
            <a:r>
              <a:rPr lang="en-US" dirty="0" smtClean="0"/>
              <a:t>These evaluations, while looking closely at the portions of the auditory system, </a:t>
            </a:r>
            <a:r>
              <a:rPr lang="en-US" u="sng" dirty="0" smtClean="0"/>
              <a:t>cannot give a diagnosis of CAPD</a:t>
            </a:r>
            <a:r>
              <a:rPr lang="en-US" dirty="0" smtClean="0"/>
              <a:t>.</a:t>
            </a:r>
          </a:p>
          <a:p>
            <a:r>
              <a:rPr lang="en-US" dirty="0" smtClean="0"/>
              <a:t>The CAEP has been correlated with CAPD diagnoses but is not skill specific and cannot assess the upper auditory and language crossover pathways of the corpus callosum</a:t>
            </a:r>
            <a:r>
              <a:rPr lang="en-US" dirty="0"/>
              <a:t> </a:t>
            </a:r>
            <a:r>
              <a:rPr lang="en-US" dirty="0" smtClean="0"/>
              <a:t>(i.e. dichotic listening pathways).   For that reason, we give a diagnosis of </a:t>
            </a:r>
            <a:r>
              <a:rPr lang="en-US" u="sng" dirty="0" smtClean="0"/>
              <a:t>cortical auditory impairment</a:t>
            </a:r>
            <a:r>
              <a:rPr lang="en-US" dirty="0" smtClean="0"/>
              <a:t> or </a:t>
            </a:r>
            <a:r>
              <a:rPr lang="en-US" u="sng" dirty="0" smtClean="0"/>
              <a:t>central hearing loss</a:t>
            </a:r>
            <a:r>
              <a:rPr lang="en-US" dirty="0" smtClean="0"/>
              <a:t> rather than CAPD.</a:t>
            </a:r>
          </a:p>
          <a:p>
            <a:r>
              <a:rPr lang="en-US" dirty="0"/>
              <a:t>These evaluations may be able to essentially “map” potential areas of dysfunction but should be performed carefully as there </a:t>
            </a:r>
            <a:r>
              <a:rPr lang="en-US" dirty="0" smtClean="0"/>
              <a:t>are </a:t>
            </a:r>
            <a:r>
              <a:rPr lang="en-US" dirty="0"/>
              <a:t>many subject and test factors that can adversely impact the collection of responses.  The examiner must  be knowledgeable about test parameters as well as the expectation of the patient’s state and age</a:t>
            </a:r>
            <a:r>
              <a:rPr lang="en-US" dirty="0" smtClean="0"/>
              <a:t>.</a:t>
            </a:r>
          </a:p>
          <a:p>
            <a:r>
              <a:rPr lang="en-US" dirty="0" smtClean="0"/>
              <a:t> </a:t>
            </a:r>
            <a:r>
              <a:rPr lang="en-US" dirty="0"/>
              <a:t>Additionally, these tests can be used as pre and post comparisons following therapeutic interventions. (See Research by Dr. Nina Kraus et al.) </a:t>
            </a:r>
          </a:p>
          <a:p>
            <a:endParaRPr lang="en-US" dirty="0" smtClean="0"/>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60000"/>
                    <a:lumOff val="40000"/>
                  </a:schemeClr>
                </a:solidFill>
              </a:rPr>
              <a:t>Imaging</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828436" y="1600200"/>
            <a:ext cx="6711654" cy="4419600"/>
          </a:xfrm>
        </p:spPr>
        <p:txBody>
          <a:bodyPr>
            <a:normAutofit/>
          </a:bodyPr>
          <a:lstStyle/>
          <a:p>
            <a:r>
              <a:rPr lang="en-US" sz="1800" b="1" dirty="0">
                <a:solidFill>
                  <a:schemeClr val="accent1">
                    <a:lumMod val="60000"/>
                    <a:lumOff val="40000"/>
                  </a:schemeClr>
                </a:solidFill>
              </a:rPr>
              <a:t>Functional magnetic resonance imaging</a:t>
            </a:r>
            <a:r>
              <a:rPr lang="en-US" sz="1800" dirty="0">
                <a:solidFill>
                  <a:schemeClr val="accent1">
                    <a:lumMod val="60000"/>
                    <a:lumOff val="40000"/>
                  </a:schemeClr>
                </a:solidFill>
              </a:rPr>
              <a:t> or </a:t>
            </a:r>
            <a:r>
              <a:rPr lang="en-US" sz="1800" b="1" dirty="0">
                <a:solidFill>
                  <a:schemeClr val="accent1">
                    <a:lumMod val="60000"/>
                    <a:lumOff val="40000"/>
                  </a:schemeClr>
                </a:solidFill>
              </a:rPr>
              <a:t>functional MRI</a:t>
            </a:r>
            <a:r>
              <a:rPr lang="en-US" sz="1800" dirty="0">
                <a:solidFill>
                  <a:schemeClr val="accent1">
                    <a:lumMod val="60000"/>
                    <a:lumOff val="40000"/>
                  </a:schemeClr>
                </a:solidFill>
              </a:rPr>
              <a:t> (</a:t>
            </a:r>
            <a:r>
              <a:rPr lang="en-US" sz="1800" b="1" dirty="0">
                <a:solidFill>
                  <a:schemeClr val="accent1">
                    <a:lumMod val="60000"/>
                    <a:lumOff val="40000"/>
                  </a:schemeClr>
                </a:solidFill>
              </a:rPr>
              <a:t>fMRI</a:t>
            </a:r>
            <a:r>
              <a:rPr lang="en-US" sz="1800" dirty="0">
                <a:solidFill>
                  <a:schemeClr val="accent1">
                    <a:lumMod val="60000"/>
                    <a:lumOff val="40000"/>
                  </a:schemeClr>
                </a:solidFill>
              </a:rPr>
              <a:t>) </a:t>
            </a:r>
            <a:r>
              <a:rPr lang="en-US" sz="1800" dirty="0" smtClean="0"/>
              <a:t>is an “MRI that </a:t>
            </a:r>
            <a:r>
              <a:rPr lang="en-US" sz="1800" dirty="0"/>
              <a:t>measures brain </a:t>
            </a:r>
            <a:r>
              <a:rPr lang="en-US" sz="1800" dirty="0" smtClean="0"/>
              <a:t>activity </a:t>
            </a:r>
            <a:r>
              <a:rPr lang="en-US" sz="1800" dirty="0"/>
              <a:t>by detecting changes associated with blood flow.</a:t>
            </a:r>
            <a:r>
              <a:rPr lang="en-US" sz="1800" u="sng" baseline="30000" dirty="0">
                <a:hlinkClick r:id="rId2"/>
              </a:rPr>
              <a:t>[1]</a:t>
            </a:r>
            <a:r>
              <a:rPr lang="en-US" sz="1800" u="sng" baseline="30000" dirty="0">
                <a:hlinkClick r:id="rId3"/>
              </a:rPr>
              <a:t>[2</a:t>
            </a:r>
            <a:r>
              <a:rPr lang="en-US" sz="1800" u="sng" baseline="30000" dirty="0" smtClean="0">
                <a:hlinkClick r:id="rId3"/>
              </a:rPr>
              <a:t>]</a:t>
            </a:r>
            <a:r>
              <a:rPr lang="en-US" sz="1800" dirty="0" smtClean="0"/>
              <a:t> …When </a:t>
            </a:r>
            <a:r>
              <a:rPr lang="en-US" sz="1800" dirty="0"/>
              <a:t>an area of the brain is in use, blood flow to that region also increases</a:t>
            </a:r>
            <a:r>
              <a:rPr lang="en-US" sz="1800" dirty="0" smtClean="0"/>
              <a:t>.</a:t>
            </a:r>
            <a:r>
              <a:rPr lang="en-US" sz="1800" u="sng" baseline="30000" dirty="0">
                <a:hlinkClick r:id="rId4"/>
              </a:rPr>
              <a:t>[3</a:t>
            </a:r>
            <a:r>
              <a:rPr lang="en-US" sz="1800" u="sng" baseline="30000" dirty="0" smtClean="0">
                <a:hlinkClick r:id="rId4"/>
              </a:rPr>
              <a:t>]</a:t>
            </a:r>
            <a:r>
              <a:rPr lang="en-US" sz="1800" baseline="30000" dirty="0" smtClean="0"/>
              <a:t>”</a:t>
            </a:r>
          </a:p>
          <a:p>
            <a:pPr marL="0" indent="0">
              <a:buNone/>
            </a:pPr>
            <a:endParaRPr lang="en-US" sz="1800" dirty="0"/>
          </a:p>
          <a:p>
            <a:r>
              <a:rPr lang="en-US" sz="1800" b="1" dirty="0" smtClean="0">
                <a:solidFill>
                  <a:schemeClr val="accent1">
                    <a:lumMod val="60000"/>
                    <a:lumOff val="40000"/>
                  </a:schemeClr>
                </a:solidFill>
              </a:rPr>
              <a:t>Connectome</a:t>
            </a:r>
            <a:r>
              <a:rPr lang="en-US" sz="1800" dirty="0" smtClean="0">
                <a:solidFill>
                  <a:schemeClr val="accent1">
                    <a:lumMod val="60000"/>
                    <a:lumOff val="40000"/>
                  </a:schemeClr>
                </a:solidFill>
              </a:rPr>
              <a:t> </a:t>
            </a:r>
            <a:r>
              <a:rPr lang="en-US" sz="1800" dirty="0" smtClean="0"/>
              <a:t>“is </a:t>
            </a:r>
            <a:r>
              <a:rPr lang="en-US" sz="1800" dirty="0"/>
              <a:t>a comprehensive map of </a:t>
            </a:r>
            <a:r>
              <a:rPr lang="en-US" sz="1800" dirty="0" smtClean="0"/>
              <a:t>neural connections in </a:t>
            </a:r>
            <a:r>
              <a:rPr lang="en-US" sz="1800" dirty="0"/>
              <a:t>the </a:t>
            </a:r>
            <a:r>
              <a:rPr lang="en-US" sz="1800" dirty="0" smtClean="0"/>
              <a:t>brain, </a:t>
            </a:r>
            <a:r>
              <a:rPr lang="en-US" sz="1800" dirty="0"/>
              <a:t>and may be thought of as its </a:t>
            </a:r>
            <a:r>
              <a:rPr lang="en-US" sz="1800" dirty="0" smtClean="0"/>
              <a:t>‘wiring </a:t>
            </a:r>
            <a:r>
              <a:rPr lang="en-US" sz="1800" dirty="0" err="1" smtClean="0"/>
              <a:t>diagragm</a:t>
            </a:r>
            <a:r>
              <a:rPr lang="en-US" sz="1800" dirty="0" smtClean="0"/>
              <a:t>’.”</a:t>
            </a:r>
            <a:endParaRPr lang="en-US" sz="1800" b="1" dirty="0" smtClean="0">
              <a:solidFill>
                <a:schemeClr val="accent1">
                  <a:lumMod val="60000"/>
                  <a:lumOff val="40000"/>
                </a:schemeClr>
              </a:solidFill>
            </a:endParaRPr>
          </a:p>
          <a:p>
            <a:pPr marL="0" indent="0">
              <a:buNone/>
            </a:pPr>
            <a:endParaRPr lang="en-US" sz="1800" b="1" dirty="0">
              <a:solidFill>
                <a:schemeClr val="accent1">
                  <a:lumMod val="60000"/>
                  <a:lumOff val="40000"/>
                </a:schemeClr>
              </a:solidFill>
            </a:endParaRPr>
          </a:p>
          <a:p>
            <a:r>
              <a:rPr lang="en-US" sz="1800" b="1" dirty="0" smtClean="0">
                <a:solidFill>
                  <a:schemeClr val="accent1">
                    <a:lumMod val="60000"/>
                    <a:lumOff val="40000"/>
                  </a:schemeClr>
                </a:solidFill>
              </a:rPr>
              <a:t>Positron </a:t>
            </a:r>
            <a:r>
              <a:rPr lang="en-US" sz="1800" b="1" dirty="0">
                <a:solidFill>
                  <a:schemeClr val="accent1">
                    <a:lumMod val="60000"/>
                    <a:lumOff val="40000"/>
                  </a:schemeClr>
                </a:solidFill>
              </a:rPr>
              <a:t>emission tomography</a:t>
            </a:r>
            <a:r>
              <a:rPr lang="en-US" sz="1800" dirty="0">
                <a:solidFill>
                  <a:schemeClr val="accent1">
                    <a:lumMod val="60000"/>
                    <a:lumOff val="40000"/>
                  </a:schemeClr>
                </a:solidFill>
              </a:rPr>
              <a:t> (</a:t>
            </a:r>
            <a:r>
              <a:rPr lang="en-US" sz="1800" b="1" dirty="0">
                <a:solidFill>
                  <a:schemeClr val="accent1">
                    <a:lumMod val="60000"/>
                    <a:lumOff val="40000"/>
                  </a:schemeClr>
                </a:solidFill>
              </a:rPr>
              <a:t>PET</a:t>
            </a:r>
            <a:r>
              <a:rPr lang="en-US" sz="1800" dirty="0" smtClean="0">
                <a:solidFill>
                  <a:schemeClr val="accent1">
                    <a:lumMod val="60000"/>
                    <a:lumOff val="40000"/>
                  </a:schemeClr>
                </a:solidFill>
              </a:rPr>
              <a:t>) </a:t>
            </a:r>
            <a:r>
              <a:rPr lang="en-US" sz="1800" dirty="0" smtClean="0"/>
              <a:t>“is a functional imaging </a:t>
            </a:r>
            <a:r>
              <a:rPr lang="en-US" sz="1800" dirty="0"/>
              <a:t>technique that is used to observe metabolic processes in the </a:t>
            </a:r>
            <a:r>
              <a:rPr lang="en-US" sz="1800" dirty="0" smtClean="0"/>
              <a:t>body.”</a:t>
            </a:r>
            <a:endParaRPr lang="en-US" sz="1800" dirty="0" smtClean="0">
              <a:solidFill>
                <a:schemeClr val="accent1">
                  <a:lumMod val="60000"/>
                  <a:lumOff val="40000"/>
                </a:schemeClr>
              </a:solidFill>
            </a:endParaRPr>
          </a:p>
          <a:p>
            <a:endParaRPr lang="en-US" b="1" dirty="0" smtClean="0">
              <a:solidFill>
                <a:schemeClr val="accent1">
                  <a:lumMod val="60000"/>
                  <a:lumOff val="40000"/>
                </a:schemeClr>
              </a:solidFill>
            </a:endParaRPr>
          </a:p>
          <a:p>
            <a:pPr marL="0" indent="0">
              <a:buNone/>
            </a:pPr>
            <a:endParaRPr lang="en-US" b="1" dirty="0">
              <a:solidFill>
                <a:schemeClr val="accent1">
                  <a:lumMod val="60000"/>
                  <a:lumOff val="40000"/>
                </a:schemeClr>
              </a:solidFill>
            </a:endParaRPr>
          </a:p>
          <a:p>
            <a:endParaRPr lang="en-US" b="1" dirty="0" smtClean="0">
              <a:solidFill>
                <a:schemeClr val="accent1">
                  <a:lumMod val="60000"/>
                  <a:lumOff val="40000"/>
                </a:schemeClr>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467599" y="3293554"/>
            <a:ext cx="1295400" cy="1075182"/>
          </a:xfrm>
          <a:prstGeom prst="rect">
            <a:avLst/>
          </a:prstGeom>
        </p:spPr>
      </p:pic>
      <p:sp>
        <p:nvSpPr>
          <p:cNvPr id="7" name="Rectangle 6"/>
          <p:cNvSpPr>
            <a:spLocks noChangeArrowheads="1"/>
          </p:cNvSpPr>
          <p:nvPr/>
        </p:nvSpPr>
        <p:spPr bwMode="auto">
          <a:xfrm>
            <a:off x="304800" y="6583363"/>
            <a:ext cx="2783134" cy="276999"/>
          </a:xfrm>
          <a:prstGeom prst="rect">
            <a:avLst/>
          </a:prstGeom>
          <a:noFill/>
          <a:ln w="9525">
            <a:noFill/>
            <a:miter lim="800000"/>
            <a:headEnd/>
            <a:tailEnd/>
          </a:ln>
        </p:spPr>
        <p:txBody>
          <a:bodyPr wrap="none">
            <a:spAutoFit/>
          </a:bodyPr>
          <a:lstStyle/>
          <a:p>
            <a:pPr>
              <a:spcBef>
                <a:spcPct val="50000"/>
              </a:spcBef>
            </a:pPr>
            <a:r>
              <a:rPr lang="en-US" sz="1200" dirty="0"/>
              <a:t>S</a:t>
            </a:r>
            <a:r>
              <a:rPr lang="en-US" sz="1200" dirty="0" smtClean="0"/>
              <a:t>ource</a:t>
            </a:r>
            <a:r>
              <a:rPr lang="en-US" sz="1200" dirty="0"/>
              <a:t>: </a:t>
            </a:r>
            <a:r>
              <a:rPr lang="en-US" sz="1200" dirty="0" smtClean="0"/>
              <a:t>https://</a:t>
            </a:r>
            <a:r>
              <a:rPr lang="en-US" sz="1200" dirty="0" smtClean="0">
                <a:solidFill>
                  <a:schemeClr val="accent1">
                    <a:lumMod val="60000"/>
                    <a:lumOff val="40000"/>
                  </a:schemeClr>
                </a:solidFill>
              </a:rPr>
              <a:t>www.Wikipedia.org</a:t>
            </a:r>
            <a:endParaRPr lang="en-US" sz="1200" dirty="0">
              <a:solidFill>
                <a:schemeClr val="accent1">
                  <a:lumMod val="60000"/>
                  <a:lumOff val="40000"/>
                </a:schemeClr>
              </a:solidFill>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7467600" y="1676400"/>
            <a:ext cx="1295400" cy="1075182"/>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7708" y="4800600"/>
            <a:ext cx="1185292" cy="1371601"/>
          </a:xfrm>
          <a:prstGeom prst="rect">
            <a:avLst/>
          </a:prstGeom>
        </p:spPr>
      </p:pic>
    </p:spTree>
    <p:extLst>
      <p:ext uri="{BB962C8B-B14F-4D97-AF65-F5344CB8AC3E}">
        <p14:creationId xmlns:p14="http://schemas.microsoft.com/office/powerpoint/2010/main" val="18290411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60000"/>
                    <a:lumOff val="40000"/>
                  </a:schemeClr>
                </a:solidFill>
              </a:rPr>
              <a:t>Imaging (Continued)</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828436" y="1600200"/>
            <a:ext cx="6711654" cy="4419600"/>
          </a:xfrm>
        </p:spPr>
        <p:txBody>
          <a:bodyPr>
            <a:normAutofit/>
          </a:bodyPr>
          <a:lstStyle/>
          <a:p>
            <a:r>
              <a:rPr lang="en-US" b="1" dirty="0">
                <a:solidFill>
                  <a:schemeClr val="accent1">
                    <a:lumMod val="60000"/>
                    <a:lumOff val="40000"/>
                  </a:schemeClr>
                </a:solidFill>
              </a:rPr>
              <a:t>Diffusion-weighted magnetic resonance imaging</a:t>
            </a:r>
            <a:r>
              <a:rPr lang="en-US" dirty="0">
                <a:solidFill>
                  <a:schemeClr val="accent1">
                    <a:lumMod val="60000"/>
                    <a:lumOff val="40000"/>
                  </a:schemeClr>
                </a:solidFill>
              </a:rPr>
              <a:t> (</a:t>
            </a:r>
            <a:r>
              <a:rPr lang="en-US" b="1" dirty="0">
                <a:solidFill>
                  <a:schemeClr val="accent1">
                    <a:lumMod val="60000"/>
                    <a:lumOff val="40000"/>
                  </a:schemeClr>
                </a:solidFill>
              </a:rPr>
              <a:t>DWI</a:t>
            </a:r>
            <a:r>
              <a:rPr lang="en-US" dirty="0">
                <a:solidFill>
                  <a:schemeClr val="accent1">
                    <a:lumMod val="60000"/>
                    <a:lumOff val="40000"/>
                  </a:schemeClr>
                </a:solidFill>
              </a:rPr>
              <a:t> or </a:t>
            </a:r>
            <a:r>
              <a:rPr lang="en-US" b="1" dirty="0">
                <a:solidFill>
                  <a:schemeClr val="accent1">
                    <a:lumMod val="60000"/>
                    <a:lumOff val="40000"/>
                  </a:schemeClr>
                </a:solidFill>
              </a:rPr>
              <a:t>DW-MRI</a:t>
            </a:r>
            <a:r>
              <a:rPr lang="en-US" dirty="0">
                <a:solidFill>
                  <a:schemeClr val="accent1">
                    <a:lumMod val="60000"/>
                    <a:lumOff val="40000"/>
                  </a:schemeClr>
                </a:solidFill>
              </a:rPr>
              <a:t>) </a:t>
            </a:r>
            <a:r>
              <a:rPr lang="en-US" dirty="0"/>
              <a:t>“is an imaging method that uses the diffusion of water molecules to generate contrast in MR images.</a:t>
            </a:r>
            <a:r>
              <a:rPr lang="en-US" u="sng" baseline="30000" dirty="0">
                <a:hlinkClick r:id="rId2"/>
              </a:rPr>
              <a:t>[1]</a:t>
            </a:r>
            <a:r>
              <a:rPr lang="en-US" u="sng" baseline="30000" dirty="0"/>
              <a:t>”</a:t>
            </a:r>
          </a:p>
          <a:p>
            <a:pPr lvl="1"/>
            <a:r>
              <a:rPr lang="en-US" dirty="0"/>
              <a:t> </a:t>
            </a:r>
            <a:r>
              <a:rPr lang="en-US" b="1" dirty="0" smtClean="0">
                <a:solidFill>
                  <a:schemeClr val="accent1">
                    <a:lumMod val="60000"/>
                    <a:lumOff val="40000"/>
                  </a:schemeClr>
                </a:solidFill>
              </a:rPr>
              <a:t>Diffusion </a:t>
            </a:r>
            <a:r>
              <a:rPr lang="en-US" b="1" dirty="0">
                <a:solidFill>
                  <a:schemeClr val="accent1">
                    <a:lumMod val="60000"/>
                    <a:lumOff val="40000"/>
                  </a:schemeClr>
                </a:solidFill>
              </a:rPr>
              <a:t>Tensor Imaging (DTI) </a:t>
            </a:r>
            <a:r>
              <a:rPr lang="en-US" dirty="0"/>
              <a:t>is “A special kind of DWI, [which]</a:t>
            </a:r>
            <a:r>
              <a:rPr lang="en-US" b="1" dirty="0"/>
              <a:t> </a:t>
            </a:r>
            <a:r>
              <a:rPr lang="en-US" dirty="0"/>
              <a:t>has been used extensively to map white matter </a:t>
            </a:r>
            <a:r>
              <a:rPr lang="en-US" dirty="0" err="1"/>
              <a:t>tractography</a:t>
            </a:r>
            <a:r>
              <a:rPr lang="en-US" dirty="0"/>
              <a:t> in the brain.”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310" y="4053682"/>
            <a:ext cx="1759248" cy="1966118"/>
          </a:xfrm>
          <a:prstGeom prst="rect">
            <a:avLst/>
          </a:prstGeom>
        </p:spPr>
      </p:pic>
      <p:sp>
        <p:nvSpPr>
          <p:cNvPr id="7" name="Rectangle 6"/>
          <p:cNvSpPr>
            <a:spLocks noChangeArrowheads="1"/>
          </p:cNvSpPr>
          <p:nvPr/>
        </p:nvSpPr>
        <p:spPr bwMode="auto">
          <a:xfrm>
            <a:off x="304800" y="6583363"/>
            <a:ext cx="2783134" cy="276999"/>
          </a:xfrm>
          <a:prstGeom prst="rect">
            <a:avLst/>
          </a:prstGeom>
          <a:noFill/>
          <a:ln w="9525">
            <a:noFill/>
            <a:miter lim="800000"/>
            <a:headEnd/>
            <a:tailEnd/>
          </a:ln>
        </p:spPr>
        <p:txBody>
          <a:bodyPr wrap="none">
            <a:spAutoFit/>
          </a:bodyPr>
          <a:lstStyle/>
          <a:p>
            <a:pPr>
              <a:spcBef>
                <a:spcPct val="50000"/>
              </a:spcBef>
            </a:pPr>
            <a:r>
              <a:rPr lang="en-US" sz="1200" dirty="0"/>
              <a:t>S</a:t>
            </a:r>
            <a:r>
              <a:rPr lang="en-US" sz="1200" dirty="0" smtClean="0"/>
              <a:t>ource</a:t>
            </a:r>
            <a:r>
              <a:rPr lang="en-US" sz="1200" dirty="0"/>
              <a:t>: </a:t>
            </a:r>
            <a:r>
              <a:rPr lang="en-US" sz="1200" dirty="0" smtClean="0"/>
              <a:t>https://</a:t>
            </a:r>
            <a:r>
              <a:rPr lang="en-US" sz="1200" dirty="0" smtClean="0">
                <a:solidFill>
                  <a:schemeClr val="accent1">
                    <a:lumMod val="60000"/>
                    <a:lumOff val="40000"/>
                  </a:schemeClr>
                </a:solidFill>
              </a:rPr>
              <a:t>www.Wikipedia.org</a:t>
            </a:r>
            <a:endParaRPr lang="en-US" sz="1200" dirty="0">
              <a:solidFill>
                <a:schemeClr val="accent1">
                  <a:lumMod val="60000"/>
                  <a:lumOff val="40000"/>
                </a:schemeClr>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062474"/>
            <a:ext cx="1667664" cy="1966118"/>
          </a:xfrm>
          <a:prstGeom prst="rect">
            <a:avLst/>
          </a:prstGeom>
        </p:spPr>
      </p:pic>
    </p:spTree>
    <p:extLst>
      <p:ext uri="{BB962C8B-B14F-4D97-AF65-F5344CB8AC3E}">
        <p14:creationId xmlns:p14="http://schemas.microsoft.com/office/powerpoint/2010/main" val="33227273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accent1">
                    <a:lumMod val="60000"/>
                    <a:lumOff val="40000"/>
                  </a:schemeClr>
                </a:solidFill>
              </a:rPr>
              <a:t>The evaluation process are many pieces of a puzzle</a:t>
            </a:r>
            <a:endParaRPr lang="en-US" sz="3200" dirty="0">
              <a:solidFill>
                <a:schemeClr val="accent1">
                  <a:lumMod val="60000"/>
                  <a:lumOff val="40000"/>
                </a:schemeClr>
              </a:solidFill>
            </a:endParaRPr>
          </a:p>
        </p:txBody>
      </p:sp>
      <p:sp>
        <p:nvSpPr>
          <p:cNvPr id="3" name="Content Placeholder 2"/>
          <p:cNvSpPr>
            <a:spLocks noGrp="1"/>
          </p:cNvSpPr>
          <p:nvPr>
            <p:ph idx="1"/>
          </p:nvPr>
        </p:nvSpPr>
        <p:spPr>
          <a:xfrm>
            <a:off x="609600" y="1886776"/>
            <a:ext cx="6595908" cy="3814481"/>
          </a:xfrm>
        </p:spPr>
        <p:txBody>
          <a:bodyPr/>
          <a:lstStyle/>
          <a:p>
            <a:r>
              <a:rPr lang="en-US" dirty="0" smtClean="0">
                <a:solidFill>
                  <a:schemeClr val="accent1">
                    <a:lumMod val="60000"/>
                    <a:lumOff val="40000"/>
                  </a:schemeClr>
                </a:solidFill>
              </a:rPr>
              <a:t>Intake-</a:t>
            </a:r>
            <a:r>
              <a:rPr lang="en-US" dirty="0" smtClean="0"/>
              <a:t> Subjective hearing handicap and functional abilities of the peripheral system</a:t>
            </a:r>
          </a:p>
          <a:p>
            <a:r>
              <a:rPr lang="en-US" dirty="0" smtClean="0">
                <a:solidFill>
                  <a:schemeClr val="accent1">
                    <a:lumMod val="60000"/>
                    <a:lumOff val="40000"/>
                  </a:schemeClr>
                </a:solidFill>
              </a:rPr>
              <a:t>Behavioral CAP evaluation- </a:t>
            </a:r>
            <a:r>
              <a:rPr lang="en-US" dirty="0" smtClean="0"/>
              <a:t>functional abilities of the central system with the contribution of or interference from higher executive functions and learned coping mechanisms</a:t>
            </a:r>
          </a:p>
          <a:p>
            <a:r>
              <a:rPr lang="en-US" dirty="0" smtClean="0">
                <a:solidFill>
                  <a:schemeClr val="accent1">
                    <a:lumMod val="60000"/>
                    <a:lumOff val="40000"/>
                  </a:schemeClr>
                </a:solidFill>
              </a:rPr>
              <a:t>Electrophysiological/</a:t>
            </a:r>
            <a:r>
              <a:rPr lang="en-US" dirty="0" err="1" smtClean="0">
                <a:solidFill>
                  <a:schemeClr val="accent1">
                    <a:lumMod val="60000"/>
                    <a:lumOff val="40000"/>
                  </a:schemeClr>
                </a:solidFill>
              </a:rPr>
              <a:t>Electroacoustical</a:t>
            </a:r>
            <a:r>
              <a:rPr lang="en-US" dirty="0" smtClean="0">
                <a:solidFill>
                  <a:schemeClr val="accent1">
                    <a:lumMod val="60000"/>
                    <a:lumOff val="40000"/>
                  </a:schemeClr>
                </a:solidFill>
              </a:rPr>
              <a:t> tests- </a:t>
            </a:r>
            <a:r>
              <a:rPr lang="en-US" dirty="0" smtClean="0"/>
              <a:t>physiological responses of the various area of the auditory pathway</a:t>
            </a:r>
          </a:p>
          <a:p>
            <a:r>
              <a:rPr lang="en-US" dirty="0" smtClean="0">
                <a:solidFill>
                  <a:schemeClr val="accent1">
                    <a:lumMod val="60000"/>
                    <a:lumOff val="40000"/>
                  </a:schemeClr>
                </a:solidFill>
              </a:rPr>
              <a:t>Imaging-</a:t>
            </a:r>
            <a:r>
              <a:rPr lang="en-US" dirty="0" smtClean="0"/>
              <a:t> Neuroanatomical evidence of deficit</a:t>
            </a:r>
            <a:endParaRPr lang="en-US" dirty="0"/>
          </a:p>
        </p:txBody>
      </p:sp>
      <p:sp>
        <p:nvSpPr>
          <p:cNvPr id="4" name="Text Box 5"/>
          <p:cNvSpPr txBox="1">
            <a:spLocks noChangeArrowheads="1"/>
          </p:cNvSpPr>
          <p:nvPr/>
        </p:nvSpPr>
        <p:spPr bwMode="auto">
          <a:xfrm>
            <a:off x="457200" y="6583363"/>
            <a:ext cx="7924800" cy="366712"/>
          </a:xfrm>
          <a:prstGeom prst="rect">
            <a:avLst/>
          </a:prstGeom>
          <a:noFill/>
          <a:ln w="9525">
            <a:noFill/>
            <a:miter lim="800000"/>
            <a:headEnd/>
            <a:tailEnd/>
          </a:ln>
        </p:spPr>
        <p:txBody>
          <a:bodyPr>
            <a:spAutoFit/>
          </a:bodyPr>
          <a:lstStyle/>
          <a:p>
            <a:pPr>
              <a:spcBef>
                <a:spcPct val="50000"/>
              </a:spcBef>
            </a:pPr>
            <a:r>
              <a:rPr lang="en-US" sz="1200" dirty="0"/>
              <a:t>Image source: </a:t>
            </a:r>
            <a:r>
              <a:rPr lang="en-US" sz="1200" dirty="0">
                <a:hlinkClick r:id="rId2" invalidUrl="http:///"/>
              </a:rPr>
              <a:t>http</a:t>
            </a:r>
            <a:r>
              <a:rPr lang="en-US" sz="1200" dirty="0" smtClean="0">
                <a:hlinkClick r:id="rId3" invalidUrl="http:///"/>
              </a:rPr>
              <a:t>://</a:t>
            </a:r>
            <a:r>
              <a:rPr lang="en-US" sz="1200" dirty="0" smtClean="0">
                <a:solidFill>
                  <a:schemeClr val="accent1">
                    <a:lumMod val="60000"/>
                    <a:lumOff val="40000"/>
                  </a:schemeClr>
                </a:solidFill>
              </a:rPr>
              <a:t>etsy.com</a:t>
            </a:r>
            <a:r>
              <a:rPr lang="en-US" dirty="0" smtClean="0"/>
              <a:t> </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4876800"/>
            <a:ext cx="1810999" cy="1673035"/>
          </a:xfrm>
          <a:prstGeom prst="rect">
            <a:avLst/>
          </a:prstGeom>
        </p:spPr>
      </p:pic>
    </p:spTree>
    <p:extLst>
      <p:ext uri="{BB962C8B-B14F-4D97-AF65-F5344CB8AC3E}">
        <p14:creationId xmlns:p14="http://schemas.microsoft.com/office/powerpoint/2010/main" val="37540037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sz="3600" dirty="0" smtClean="0">
                <a:solidFill>
                  <a:schemeClr val="hlink"/>
                </a:solidFill>
              </a:rPr>
              <a:t>Recommendations</a:t>
            </a:r>
            <a:br>
              <a:rPr lang="en-US" sz="3600" dirty="0" smtClean="0">
                <a:solidFill>
                  <a:schemeClr val="hlink"/>
                </a:solidFill>
              </a:rPr>
            </a:br>
            <a:r>
              <a:rPr lang="en-US" sz="3600" dirty="0" smtClean="0">
                <a:solidFill>
                  <a:schemeClr val="hlink"/>
                </a:solidFill>
              </a:rPr>
              <a:t>(aka What do we now?)</a:t>
            </a:r>
          </a:p>
        </p:txBody>
      </p:sp>
      <p:sp>
        <p:nvSpPr>
          <p:cNvPr id="27651" name="Rectangle 3"/>
          <p:cNvSpPr>
            <a:spLocks noGrp="1" noChangeArrowheads="1"/>
          </p:cNvSpPr>
          <p:nvPr>
            <p:ph idx="1"/>
          </p:nvPr>
        </p:nvSpPr>
        <p:spPr>
          <a:xfrm>
            <a:off x="827700" y="3886200"/>
            <a:ext cx="6711654" cy="2362206"/>
          </a:xfrm>
        </p:spPr>
        <p:txBody>
          <a:bodyPr/>
          <a:lstStyle/>
          <a:p>
            <a:pPr eaLnBrk="1" hangingPunct="1"/>
            <a:r>
              <a:rPr lang="en-US" sz="2400" dirty="0" smtClean="0"/>
              <a:t>Environmental Accommodations</a:t>
            </a:r>
          </a:p>
          <a:p>
            <a:pPr eaLnBrk="1" hangingPunct="1"/>
            <a:r>
              <a:rPr lang="en-US" sz="2400" dirty="0" smtClean="0"/>
              <a:t>Interventional Strategies</a:t>
            </a:r>
          </a:p>
          <a:p>
            <a:pPr eaLnBrk="1" hangingPunct="1"/>
            <a:r>
              <a:rPr lang="en-US" sz="2400" dirty="0" smtClean="0"/>
              <a:t>Referral Resources</a:t>
            </a:r>
          </a:p>
          <a:p>
            <a:pPr marL="0" indent="0" eaLnBrk="1" hangingPunct="1">
              <a:buNone/>
            </a:pPr>
            <a:endParaRPr lang="en-US" dirty="0" smtClean="0">
              <a:solidFill>
                <a:srgbClr val="7030A0"/>
              </a:solidFill>
            </a:endParaRPr>
          </a:p>
        </p:txBody>
      </p:sp>
      <p:pic>
        <p:nvPicPr>
          <p:cNvPr id="27652" name="Picture 4" descr="reverse-pms (2)"/>
          <p:cNvPicPr>
            <a:picLocks noChangeAspect="1" noChangeArrowheads="1"/>
          </p:cNvPicPr>
          <p:nvPr/>
        </p:nvPicPr>
        <p:blipFill>
          <a:blip r:embed="rId3" cstate="print"/>
          <a:srcRect/>
          <a:stretch>
            <a:fillRect/>
          </a:stretch>
        </p:blipFill>
        <p:spPr bwMode="auto">
          <a:xfrm>
            <a:off x="228600" y="152400"/>
            <a:ext cx="1524000" cy="274638"/>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9400" y="1752600"/>
            <a:ext cx="2286000" cy="1930096"/>
          </a:xfrm>
          <a:prstGeom prst="rect">
            <a:avLst/>
          </a:prstGeom>
        </p:spPr>
      </p:pic>
      <p:sp>
        <p:nvSpPr>
          <p:cNvPr id="6" name="Text Box 5"/>
          <p:cNvSpPr txBox="1">
            <a:spLocks noChangeArrowheads="1"/>
          </p:cNvSpPr>
          <p:nvPr/>
        </p:nvSpPr>
        <p:spPr bwMode="auto">
          <a:xfrm>
            <a:off x="457200" y="6583363"/>
            <a:ext cx="7924800" cy="366712"/>
          </a:xfrm>
          <a:prstGeom prst="rect">
            <a:avLst/>
          </a:prstGeom>
          <a:noFill/>
          <a:ln w="9525">
            <a:noFill/>
            <a:miter lim="800000"/>
            <a:headEnd/>
            <a:tailEnd/>
          </a:ln>
        </p:spPr>
        <p:txBody>
          <a:bodyPr>
            <a:spAutoFit/>
          </a:bodyPr>
          <a:lstStyle/>
          <a:p>
            <a:pPr>
              <a:spcBef>
                <a:spcPct val="50000"/>
              </a:spcBef>
            </a:pPr>
            <a:r>
              <a:rPr lang="en-US" sz="1200" dirty="0"/>
              <a:t>Image source: </a:t>
            </a:r>
            <a:r>
              <a:rPr lang="en-US" sz="1200" dirty="0" smtClean="0">
                <a:solidFill>
                  <a:schemeClr val="accent1">
                    <a:lumMod val="60000"/>
                    <a:lumOff val="40000"/>
                  </a:schemeClr>
                </a:solidFill>
              </a:rPr>
              <a:t>http//:mrsacuna.wordpress.com</a:t>
            </a:r>
            <a:r>
              <a:rPr lang="en-US" dirty="0" smtClean="0">
                <a:solidFill>
                  <a:schemeClr val="accent1">
                    <a:lumMod val="60000"/>
                    <a:lumOff val="40000"/>
                  </a:schemeClr>
                </a:solidFill>
              </a:rPr>
              <a:t> </a:t>
            </a:r>
            <a:endParaRPr lang="en-US" dirty="0">
              <a:solidFill>
                <a:schemeClr val="accent1">
                  <a:lumMod val="60000"/>
                  <a:lumOff val="4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accent1">
                    <a:lumMod val="60000"/>
                    <a:lumOff val="40000"/>
                  </a:schemeClr>
                </a:solidFill>
              </a:rPr>
              <a:t>Why is it an ever changing horizon?</a:t>
            </a:r>
            <a:endParaRPr lang="en-US" sz="3200" dirty="0">
              <a:solidFill>
                <a:schemeClr val="accent1">
                  <a:lumMod val="60000"/>
                  <a:lumOff val="40000"/>
                </a:schemeClr>
              </a:solidFill>
            </a:endParaRPr>
          </a:p>
        </p:txBody>
      </p:sp>
      <p:sp>
        <p:nvSpPr>
          <p:cNvPr id="3" name="Content Placeholder 2"/>
          <p:cNvSpPr>
            <a:spLocks noGrp="1"/>
          </p:cNvSpPr>
          <p:nvPr>
            <p:ph idx="1"/>
          </p:nvPr>
        </p:nvSpPr>
        <p:spPr>
          <a:xfrm>
            <a:off x="827700" y="3962400"/>
            <a:ext cx="6711654" cy="2286006"/>
          </a:xfrm>
        </p:spPr>
        <p:txBody>
          <a:bodyPr>
            <a:normAutofit fontScale="92500" lnSpcReduction="20000"/>
          </a:bodyPr>
          <a:lstStyle/>
          <a:p>
            <a:r>
              <a:rPr lang="en-US" dirty="0" smtClean="0"/>
              <a:t> We are moving through new technologies, diagnostically and therapeutically, yet we are progressing toward a currently untouchable goal- the complete understanding of the CANS in all of its aspects.</a:t>
            </a:r>
          </a:p>
          <a:p>
            <a:r>
              <a:rPr lang="en-US" dirty="0" smtClean="0"/>
              <a:t>So today’s take home message: </a:t>
            </a:r>
            <a:r>
              <a:rPr lang="en-US" dirty="0" smtClean="0">
                <a:solidFill>
                  <a:srgbClr val="FFFF00"/>
                </a:solidFill>
              </a:rPr>
              <a:t>“Do not miss the boat but also understand there will always be more to learn on the horizon.”</a:t>
            </a:r>
            <a:endParaRPr lang="en-US" dirty="0">
              <a:solidFill>
                <a:srgbClr val="FFFF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371601"/>
            <a:ext cx="4419600" cy="2209800"/>
          </a:xfrm>
          <a:prstGeom prst="rect">
            <a:avLst/>
          </a:prstGeom>
        </p:spPr>
      </p:pic>
      <p:sp>
        <p:nvSpPr>
          <p:cNvPr id="6" name="Text Box 5"/>
          <p:cNvSpPr txBox="1">
            <a:spLocks noChangeArrowheads="1"/>
          </p:cNvSpPr>
          <p:nvPr/>
        </p:nvSpPr>
        <p:spPr bwMode="auto">
          <a:xfrm>
            <a:off x="457200" y="6583363"/>
            <a:ext cx="7924800" cy="366712"/>
          </a:xfrm>
          <a:prstGeom prst="rect">
            <a:avLst/>
          </a:prstGeom>
          <a:noFill/>
          <a:ln w="9525">
            <a:noFill/>
            <a:miter lim="800000"/>
            <a:headEnd/>
            <a:tailEnd/>
          </a:ln>
        </p:spPr>
        <p:txBody>
          <a:bodyPr>
            <a:spAutoFit/>
          </a:bodyPr>
          <a:lstStyle/>
          <a:p>
            <a:pPr>
              <a:spcBef>
                <a:spcPct val="50000"/>
              </a:spcBef>
            </a:pPr>
            <a:r>
              <a:rPr lang="en-US" sz="1200" dirty="0"/>
              <a:t>Image source: </a:t>
            </a:r>
            <a:r>
              <a:rPr lang="en-US" sz="1200" dirty="0">
                <a:hlinkClick r:id="rId3" invalidUrl="http:///"/>
              </a:rPr>
              <a:t>http</a:t>
            </a:r>
            <a:r>
              <a:rPr lang="en-US" sz="1200" dirty="0" smtClean="0">
                <a:hlinkClick r:id="rId4" invalidUrl="http:///"/>
              </a:rPr>
              <a:t>://</a:t>
            </a:r>
            <a:r>
              <a:rPr lang="en-US" sz="1200" dirty="0" smtClean="0">
                <a:solidFill>
                  <a:schemeClr val="hlink"/>
                </a:solidFill>
              </a:rPr>
              <a:t>linkedin.com</a:t>
            </a:r>
            <a:r>
              <a:rPr lang="en-US" dirty="0" smtClean="0"/>
              <a:t> </a:t>
            </a:r>
            <a:endParaRPr lang="en-US" dirty="0"/>
          </a:p>
        </p:txBody>
      </p:sp>
    </p:spTree>
    <p:extLst>
      <p:ext uri="{BB962C8B-B14F-4D97-AF65-F5344CB8AC3E}">
        <p14:creationId xmlns:p14="http://schemas.microsoft.com/office/powerpoint/2010/main" val="36076459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a:bodyPr>
          <a:lstStyle/>
          <a:p>
            <a:pPr eaLnBrk="1" hangingPunct="1">
              <a:defRPr/>
            </a:pPr>
            <a:r>
              <a:rPr lang="en-US" sz="3200" dirty="0" smtClean="0">
                <a:solidFill>
                  <a:schemeClr val="hlink"/>
                </a:solidFill>
              </a:rPr>
              <a:t>Environmental Accommodations</a:t>
            </a:r>
          </a:p>
        </p:txBody>
      </p:sp>
      <p:sp>
        <p:nvSpPr>
          <p:cNvPr id="28675" name="Rectangle 3"/>
          <p:cNvSpPr>
            <a:spLocks noGrp="1" noChangeArrowheads="1"/>
          </p:cNvSpPr>
          <p:nvPr>
            <p:ph idx="1"/>
          </p:nvPr>
        </p:nvSpPr>
        <p:spPr>
          <a:xfrm>
            <a:off x="827700" y="1143001"/>
            <a:ext cx="6711654" cy="5029200"/>
          </a:xfrm>
        </p:spPr>
        <p:txBody>
          <a:bodyPr>
            <a:noAutofit/>
          </a:bodyPr>
          <a:lstStyle/>
          <a:p>
            <a:pPr marL="990600" lvl="1" indent="-533400" eaLnBrk="1" hangingPunct="1"/>
            <a:r>
              <a:rPr lang="en-US" sz="1200" dirty="0" smtClean="0"/>
              <a:t>Strategic classroom seating (also referred to preferential and flexible classroom seating)</a:t>
            </a:r>
          </a:p>
          <a:p>
            <a:pPr marL="990600" lvl="1" indent="-533400" eaLnBrk="1" hangingPunct="1"/>
            <a:r>
              <a:rPr lang="en-US" sz="1200" dirty="0" smtClean="0"/>
              <a:t>Classroom modifications to reduce noise and optimize the listening environment</a:t>
            </a:r>
          </a:p>
          <a:p>
            <a:pPr marL="990600" lvl="1" indent="-533400" eaLnBrk="1" hangingPunct="1"/>
            <a:r>
              <a:rPr lang="en-US" sz="1200" dirty="0" smtClean="0"/>
              <a:t>FM system/Assistive Listening Devices (ALDs)</a:t>
            </a:r>
          </a:p>
          <a:p>
            <a:pPr marL="990600" lvl="1" indent="-533400" eaLnBrk="1" hangingPunct="1"/>
            <a:r>
              <a:rPr lang="en-US" sz="1200" dirty="0" smtClean="0"/>
              <a:t>Sound generators for patients with severe sound sensitivity (e.g. </a:t>
            </a:r>
            <a:r>
              <a:rPr lang="en-US" sz="1200" dirty="0" err="1" smtClean="0"/>
              <a:t>misphonia</a:t>
            </a:r>
            <a:r>
              <a:rPr lang="en-US" sz="1200" dirty="0" smtClean="0"/>
              <a:t>)</a:t>
            </a:r>
          </a:p>
          <a:p>
            <a:pPr marL="990600" lvl="1" indent="-533400" eaLnBrk="1" hangingPunct="1"/>
            <a:r>
              <a:rPr lang="en-US" sz="1200" dirty="0" smtClean="0"/>
              <a:t>Smaller instructional segments</a:t>
            </a:r>
          </a:p>
          <a:p>
            <a:pPr marL="990600" lvl="1" indent="-533400" eaLnBrk="1" hangingPunct="1"/>
            <a:r>
              <a:rPr lang="en-US" sz="1200" dirty="0" smtClean="0"/>
              <a:t>Visual aids and written instructions (i.e. multimodality instruction)</a:t>
            </a:r>
          </a:p>
          <a:p>
            <a:pPr marL="990600" lvl="1" indent="-533400" eaLnBrk="1" hangingPunct="1"/>
            <a:r>
              <a:rPr lang="en-US" sz="1200" dirty="0" smtClean="0"/>
              <a:t>Recording of verbal instruction</a:t>
            </a:r>
          </a:p>
          <a:p>
            <a:pPr marL="990600" lvl="1" indent="-533400" eaLnBrk="1" hangingPunct="1"/>
            <a:r>
              <a:rPr lang="en-US" sz="1200" dirty="0" err="1" smtClean="0"/>
              <a:t>Metacognitive</a:t>
            </a:r>
            <a:r>
              <a:rPr lang="en-US" sz="1200" dirty="0" smtClean="0"/>
              <a:t> techniques (e.g. chunking, step-by-step processes)</a:t>
            </a:r>
          </a:p>
          <a:p>
            <a:pPr marL="990600" lvl="1" indent="-533400" eaLnBrk="1" hangingPunct="1"/>
            <a:r>
              <a:rPr lang="en-US" sz="1200" dirty="0" smtClean="0"/>
              <a:t>Small group instruction in more severe cases</a:t>
            </a:r>
          </a:p>
          <a:p>
            <a:pPr marL="990600" lvl="1" indent="-533400" eaLnBrk="1" hangingPunct="1"/>
            <a:r>
              <a:rPr lang="en-US" sz="1200" dirty="0" smtClean="0"/>
              <a:t>Auditory cuing</a:t>
            </a:r>
          </a:p>
          <a:p>
            <a:pPr marL="990600" lvl="1" indent="-533400" eaLnBrk="1" hangingPunct="1"/>
            <a:r>
              <a:rPr lang="en-US" sz="1200" dirty="0" smtClean="0"/>
              <a:t>Reduction of the rate of speech with less extraneous information (i.e. “think Mr. Rogers”)</a:t>
            </a:r>
          </a:p>
          <a:p>
            <a:pPr marL="990600" lvl="1" indent="-533400" eaLnBrk="1" hangingPunct="1"/>
            <a:r>
              <a:rPr lang="en-US" sz="1200" dirty="0" smtClean="0"/>
              <a:t>Be aware of child’s state and modify accordingly (e.g. do not give more complex verbal tasks if its close to lunch and the child is showing fatigue)</a:t>
            </a:r>
          </a:p>
          <a:p>
            <a:pPr marL="990600" lvl="1" indent="-533400" eaLnBrk="1" hangingPunct="1"/>
            <a:endParaRPr lang="en-US" sz="1400" dirty="0" smtClean="0"/>
          </a:p>
          <a:p>
            <a:pPr marL="609600" indent="-609600" eaLnBrk="1" hangingPunct="1"/>
            <a:endParaRPr lang="en-US" sz="1400" dirty="0" smtClean="0"/>
          </a:p>
        </p:txBody>
      </p:sp>
      <p:pic>
        <p:nvPicPr>
          <p:cNvPr id="28679" name="Picture 7" descr="reverse-pms (2)"/>
          <p:cNvPicPr>
            <a:picLocks noChangeAspect="1" noChangeArrowheads="1"/>
          </p:cNvPicPr>
          <p:nvPr/>
        </p:nvPicPr>
        <p:blipFill>
          <a:blip r:embed="rId2" cstate="print"/>
          <a:srcRect/>
          <a:stretch>
            <a:fillRect/>
          </a:stretch>
        </p:blipFill>
        <p:spPr bwMode="auto">
          <a:xfrm>
            <a:off x="228600" y="152400"/>
            <a:ext cx="1524000" cy="27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a:bodyPr>
          <a:lstStyle/>
          <a:p>
            <a:pPr eaLnBrk="1" hangingPunct="1">
              <a:defRPr/>
            </a:pPr>
            <a:r>
              <a:rPr lang="en-US" sz="4000" dirty="0" smtClean="0">
                <a:solidFill>
                  <a:schemeClr val="hlink"/>
                </a:solidFill>
              </a:rPr>
              <a:t>Interventional Strategies</a:t>
            </a:r>
          </a:p>
        </p:txBody>
      </p:sp>
      <p:sp>
        <p:nvSpPr>
          <p:cNvPr id="29699" name="Rectangle 3"/>
          <p:cNvSpPr>
            <a:spLocks noGrp="1" noChangeArrowheads="1"/>
          </p:cNvSpPr>
          <p:nvPr>
            <p:ph idx="1"/>
          </p:nvPr>
        </p:nvSpPr>
        <p:spPr>
          <a:xfrm>
            <a:off x="827700" y="1600201"/>
            <a:ext cx="6711654" cy="4648206"/>
          </a:xfrm>
        </p:spPr>
        <p:txBody>
          <a:bodyPr>
            <a:normAutofit fontScale="62500" lnSpcReduction="20000"/>
          </a:bodyPr>
          <a:lstStyle/>
          <a:p>
            <a:pPr lvl="1" eaLnBrk="1" hangingPunct="1">
              <a:lnSpc>
                <a:spcPct val="80000"/>
              </a:lnSpc>
            </a:pPr>
            <a:r>
              <a:rPr lang="en-US" sz="2400" dirty="0" smtClean="0"/>
              <a:t>Phonics-based auditory software interventions like </a:t>
            </a:r>
            <a:r>
              <a:rPr lang="en-US" sz="2400" dirty="0" err="1" smtClean="0"/>
              <a:t>Earobics</a:t>
            </a:r>
            <a:r>
              <a:rPr lang="en-US" sz="2400" dirty="0" smtClean="0"/>
              <a:t>, </a:t>
            </a:r>
            <a:r>
              <a:rPr lang="en-US" sz="2400" dirty="0" err="1" smtClean="0"/>
              <a:t>Hearbuilder</a:t>
            </a:r>
            <a:r>
              <a:rPr lang="en-US" sz="2400" dirty="0" smtClean="0"/>
              <a:t>, and Fast </a:t>
            </a:r>
            <a:r>
              <a:rPr lang="en-US" sz="2400" dirty="0" err="1" smtClean="0"/>
              <a:t>ForWord</a:t>
            </a:r>
            <a:endParaRPr lang="en-US" sz="2400" dirty="0" smtClean="0"/>
          </a:p>
          <a:p>
            <a:pPr lvl="1">
              <a:lnSpc>
                <a:spcPct val="80000"/>
              </a:lnSpc>
            </a:pPr>
            <a:r>
              <a:rPr lang="en-US" sz="2400" dirty="0" smtClean="0"/>
              <a:t>Interactive Metronome Therapy</a:t>
            </a:r>
          </a:p>
          <a:p>
            <a:pPr lvl="1">
              <a:lnSpc>
                <a:spcPct val="80000"/>
              </a:lnSpc>
            </a:pPr>
            <a:r>
              <a:rPr lang="en-US" sz="2400" dirty="0" smtClean="0"/>
              <a:t>Integrated Listening Systems (</a:t>
            </a:r>
            <a:r>
              <a:rPr lang="en-US" sz="2400" dirty="0" err="1" smtClean="0"/>
              <a:t>iLS</a:t>
            </a:r>
            <a:r>
              <a:rPr lang="en-US" sz="2400" dirty="0" smtClean="0"/>
              <a:t>) Therapy and other </a:t>
            </a:r>
            <a:r>
              <a:rPr lang="en-US" sz="2400" dirty="0" err="1" smtClean="0"/>
              <a:t>Tomatis</a:t>
            </a:r>
            <a:r>
              <a:rPr lang="en-US" sz="2400" dirty="0" smtClean="0"/>
              <a:t>-based therapies</a:t>
            </a:r>
          </a:p>
          <a:p>
            <a:pPr lvl="1">
              <a:lnSpc>
                <a:spcPct val="80000"/>
              </a:lnSpc>
            </a:pPr>
            <a:r>
              <a:rPr lang="en-US" sz="2400" dirty="0" smtClean="0"/>
              <a:t>Dichotic </a:t>
            </a:r>
            <a:r>
              <a:rPr lang="en-US" sz="2400" dirty="0" err="1" smtClean="0"/>
              <a:t>Interaural</a:t>
            </a:r>
            <a:r>
              <a:rPr lang="en-US" sz="2400" dirty="0" smtClean="0"/>
              <a:t> Intensity Difference (DIID) training for dichotic listening issues</a:t>
            </a:r>
          </a:p>
          <a:p>
            <a:pPr lvl="1" eaLnBrk="1" hangingPunct="1">
              <a:lnSpc>
                <a:spcPct val="80000"/>
              </a:lnSpc>
            </a:pPr>
            <a:r>
              <a:rPr lang="en-US" sz="2400" dirty="0" smtClean="0"/>
              <a:t>Reading therapy/tutoring</a:t>
            </a:r>
          </a:p>
          <a:p>
            <a:pPr lvl="1" eaLnBrk="1" hangingPunct="1">
              <a:lnSpc>
                <a:spcPct val="80000"/>
              </a:lnSpc>
            </a:pPr>
            <a:r>
              <a:rPr lang="en-US" sz="2400" dirty="0" smtClean="0"/>
              <a:t>Language therapy</a:t>
            </a:r>
          </a:p>
          <a:p>
            <a:pPr lvl="1" eaLnBrk="1" hangingPunct="1">
              <a:lnSpc>
                <a:spcPct val="80000"/>
              </a:lnSpc>
            </a:pPr>
            <a:r>
              <a:rPr lang="en-US" sz="2400" dirty="0" smtClean="0"/>
              <a:t>Prosody training</a:t>
            </a:r>
          </a:p>
          <a:p>
            <a:pPr lvl="1" eaLnBrk="1" hangingPunct="1">
              <a:lnSpc>
                <a:spcPct val="80000"/>
              </a:lnSpc>
            </a:pPr>
            <a:r>
              <a:rPr lang="en-US" sz="2400" dirty="0" smtClean="0"/>
              <a:t>Pitch discrimination training</a:t>
            </a:r>
          </a:p>
          <a:p>
            <a:pPr lvl="1" eaLnBrk="1" hangingPunct="1">
              <a:lnSpc>
                <a:spcPct val="80000"/>
              </a:lnSpc>
            </a:pPr>
            <a:r>
              <a:rPr lang="en-US" sz="2400" dirty="0" err="1" smtClean="0"/>
              <a:t>Interhemispheric</a:t>
            </a:r>
            <a:r>
              <a:rPr lang="en-US" sz="2400" dirty="0" smtClean="0"/>
              <a:t> exercises to build the corpus </a:t>
            </a:r>
            <a:r>
              <a:rPr lang="en-US" sz="2400" dirty="0" err="1" smtClean="0"/>
              <a:t>callosum</a:t>
            </a:r>
            <a:r>
              <a:rPr lang="en-US" sz="2400" dirty="0" smtClean="0"/>
              <a:t> neural pathways</a:t>
            </a:r>
          </a:p>
          <a:p>
            <a:pPr lvl="1" eaLnBrk="1" hangingPunct="1">
              <a:lnSpc>
                <a:spcPct val="80000"/>
              </a:lnSpc>
            </a:pPr>
            <a:r>
              <a:rPr lang="en-US" sz="2400" dirty="0" smtClean="0"/>
              <a:t>Listening exercises (e.g. listening with the left ear to </a:t>
            </a:r>
            <a:r>
              <a:rPr lang="en-US" sz="2400" dirty="0" err="1" smtClean="0"/>
              <a:t>audiobooks</a:t>
            </a:r>
            <a:r>
              <a:rPr lang="en-US" sz="2400" dirty="0" smtClean="0"/>
              <a:t>, reading aloud)</a:t>
            </a:r>
          </a:p>
          <a:p>
            <a:pPr lvl="1" eaLnBrk="1" hangingPunct="1">
              <a:lnSpc>
                <a:spcPct val="80000"/>
              </a:lnSpc>
            </a:pPr>
            <a:r>
              <a:rPr lang="en-US" sz="2400" dirty="0" smtClean="0"/>
              <a:t>Memory building exercises and games</a:t>
            </a:r>
          </a:p>
          <a:p>
            <a:pPr lvl="1" eaLnBrk="1" hangingPunct="1">
              <a:lnSpc>
                <a:spcPct val="80000"/>
              </a:lnSpc>
            </a:pPr>
            <a:r>
              <a:rPr lang="en-US" sz="2400" dirty="0" smtClean="0"/>
              <a:t>Occupational therapy for sound sensitivity issues with at home support using programs like Sound </a:t>
            </a:r>
            <a:r>
              <a:rPr lang="en-US" sz="2400" dirty="0" err="1" smtClean="0"/>
              <a:t>Eaze</a:t>
            </a:r>
            <a:r>
              <a:rPr lang="en-US" sz="2400" dirty="0" smtClean="0"/>
              <a:t> and Vital Sounds</a:t>
            </a:r>
          </a:p>
          <a:p>
            <a:pPr lvl="1" eaLnBrk="1" hangingPunct="1">
              <a:lnSpc>
                <a:spcPct val="80000"/>
              </a:lnSpc>
            </a:pPr>
            <a:r>
              <a:rPr lang="en-US" sz="2400" dirty="0" smtClean="0"/>
              <a:t>“</a:t>
            </a:r>
            <a:r>
              <a:rPr lang="en-US" sz="2400" dirty="0" err="1" smtClean="0"/>
              <a:t>Soundstorm</a:t>
            </a:r>
            <a:r>
              <a:rPr lang="en-US" sz="2400" dirty="0" smtClean="0"/>
              <a:t>…to work on developing the ability to localize sounds in space and build an appropriate auditory spatial map.” (Riegner, Vernick, and Jones, 2017)</a:t>
            </a:r>
          </a:p>
          <a:p>
            <a:pPr eaLnBrk="1" hangingPunct="1">
              <a:lnSpc>
                <a:spcPct val="80000"/>
              </a:lnSpc>
            </a:pPr>
            <a:endParaRPr lang="en-US" sz="2800" dirty="0" smtClean="0"/>
          </a:p>
        </p:txBody>
      </p:sp>
      <p:pic>
        <p:nvPicPr>
          <p:cNvPr id="29700" name="Picture 4" descr="reverse-pms (2)"/>
          <p:cNvPicPr>
            <a:picLocks noChangeAspect="1" noChangeArrowheads="1"/>
          </p:cNvPicPr>
          <p:nvPr/>
        </p:nvPicPr>
        <p:blipFill>
          <a:blip r:embed="rId3" cstate="print"/>
          <a:srcRect/>
          <a:stretch>
            <a:fillRect/>
          </a:stretch>
        </p:blipFill>
        <p:spPr bwMode="auto">
          <a:xfrm>
            <a:off x="228600" y="152400"/>
            <a:ext cx="1524000" cy="27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pPr eaLnBrk="1" hangingPunct="1">
              <a:defRPr/>
            </a:pPr>
            <a:r>
              <a:rPr lang="en-US" sz="4000" dirty="0" smtClean="0">
                <a:solidFill>
                  <a:schemeClr val="hlink"/>
                </a:solidFill>
              </a:rPr>
              <a:t>Referral Resources</a:t>
            </a:r>
          </a:p>
        </p:txBody>
      </p:sp>
      <p:sp>
        <p:nvSpPr>
          <p:cNvPr id="30723" name="Rectangle 3"/>
          <p:cNvSpPr>
            <a:spLocks noGrp="1" noChangeArrowheads="1"/>
          </p:cNvSpPr>
          <p:nvPr>
            <p:ph idx="1"/>
          </p:nvPr>
        </p:nvSpPr>
        <p:spPr>
          <a:xfrm>
            <a:off x="819292" y="1600200"/>
            <a:ext cx="6711654" cy="4195481"/>
          </a:xfrm>
        </p:spPr>
        <p:txBody>
          <a:bodyPr>
            <a:normAutofit fontScale="70000" lnSpcReduction="20000"/>
          </a:bodyPr>
          <a:lstStyle/>
          <a:p>
            <a:pPr eaLnBrk="1" hangingPunct="1">
              <a:lnSpc>
                <a:spcPct val="90000"/>
              </a:lnSpc>
            </a:pPr>
            <a:r>
              <a:rPr lang="en-US" sz="2400" dirty="0" smtClean="0"/>
              <a:t>Behavioral, educational, or neuro-psychologist for further testing of cognition, memory, attention, reading, and socioemotional issues</a:t>
            </a:r>
          </a:p>
          <a:p>
            <a:pPr eaLnBrk="1" hangingPunct="1">
              <a:lnSpc>
                <a:spcPct val="90000"/>
              </a:lnSpc>
            </a:pPr>
            <a:r>
              <a:rPr lang="en-US" sz="2400" dirty="0" smtClean="0"/>
              <a:t>Speech-language pathologist to further evaluate overall language skills and phonemic synthesis</a:t>
            </a:r>
          </a:p>
          <a:p>
            <a:pPr eaLnBrk="1" hangingPunct="1">
              <a:lnSpc>
                <a:spcPct val="90000"/>
              </a:lnSpc>
            </a:pPr>
            <a:r>
              <a:rPr lang="en-US" sz="2400" dirty="0" smtClean="0"/>
              <a:t>Occupational therapist for further evaluation of sensory processing or for therapies like Interactive </a:t>
            </a:r>
            <a:r>
              <a:rPr lang="en-US" sz="2400" dirty="0" smtClean="0"/>
              <a:t>Metronome (IM) and </a:t>
            </a:r>
            <a:r>
              <a:rPr lang="en-US" sz="2400" dirty="0" smtClean="0"/>
              <a:t>integrated Listening Systems (</a:t>
            </a:r>
            <a:r>
              <a:rPr lang="en-US" sz="2400" dirty="0" err="1" smtClean="0"/>
              <a:t>iLS</a:t>
            </a:r>
            <a:r>
              <a:rPr lang="en-US" sz="2400" dirty="0" smtClean="0"/>
              <a:t>)</a:t>
            </a:r>
          </a:p>
          <a:p>
            <a:pPr eaLnBrk="1" hangingPunct="1">
              <a:lnSpc>
                <a:spcPct val="90000"/>
              </a:lnSpc>
            </a:pPr>
            <a:r>
              <a:rPr lang="en-US" sz="2400" dirty="0" smtClean="0"/>
              <a:t>Otolaryngologist for medical clearance of ALDs and/or imaging</a:t>
            </a:r>
          </a:p>
          <a:p>
            <a:pPr eaLnBrk="1" hangingPunct="1">
              <a:lnSpc>
                <a:spcPct val="90000"/>
              </a:lnSpc>
            </a:pPr>
            <a:r>
              <a:rPr lang="en-US" sz="2400" dirty="0" smtClean="0"/>
              <a:t>Neurologist</a:t>
            </a:r>
          </a:p>
          <a:p>
            <a:pPr eaLnBrk="1" hangingPunct="1">
              <a:lnSpc>
                <a:spcPct val="90000"/>
              </a:lnSpc>
            </a:pPr>
            <a:r>
              <a:rPr lang="en-US" sz="2400" dirty="0" smtClean="0"/>
              <a:t>Reading specialist</a:t>
            </a:r>
          </a:p>
          <a:p>
            <a:pPr>
              <a:lnSpc>
                <a:spcPct val="90000"/>
              </a:lnSpc>
            </a:pPr>
            <a:r>
              <a:rPr lang="en-US" sz="2400" dirty="0"/>
              <a:t>Developmental optometrist and/or </a:t>
            </a:r>
            <a:r>
              <a:rPr lang="en-US" sz="2400" dirty="0" smtClean="0"/>
              <a:t>ophthalmologist</a:t>
            </a:r>
          </a:p>
          <a:p>
            <a:pPr>
              <a:lnSpc>
                <a:spcPct val="90000"/>
              </a:lnSpc>
            </a:pPr>
            <a:r>
              <a:rPr lang="en-US" sz="2400" dirty="0" smtClean="0"/>
              <a:t>Auditory therapist (i.e. aural rehabilitation specialist)</a:t>
            </a:r>
            <a:endParaRPr lang="en-US" sz="2400" dirty="0"/>
          </a:p>
          <a:p>
            <a:pPr eaLnBrk="1" hangingPunct="1">
              <a:lnSpc>
                <a:spcPct val="90000"/>
              </a:lnSpc>
            </a:pPr>
            <a:r>
              <a:rPr lang="en-US" sz="2400" dirty="0" smtClean="0"/>
              <a:t>Art and/or music therapist</a:t>
            </a:r>
          </a:p>
        </p:txBody>
      </p:sp>
      <p:pic>
        <p:nvPicPr>
          <p:cNvPr id="30724" name="Picture 4" descr="reverse-pms (2)"/>
          <p:cNvPicPr>
            <a:picLocks noChangeAspect="1" noChangeArrowheads="1"/>
          </p:cNvPicPr>
          <p:nvPr/>
        </p:nvPicPr>
        <p:blipFill>
          <a:blip r:embed="rId3" cstate="print"/>
          <a:srcRect/>
          <a:stretch>
            <a:fillRect/>
          </a:stretch>
        </p:blipFill>
        <p:spPr bwMode="auto">
          <a:xfrm>
            <a:off x="228600" y="152400"/>
            <a:ext cx="1524000" cy="27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pPr>
              <a:defRPr/>
            </a:pPr>
            <a:r>
              <a:rPr lang="en-US" sz="3600" dirty="0">
                <a:solidFill>
                  <a:schemeClr val="accent1">
                    <a:lumMod val="60000"/>
                    <a:lumOff val="40000"/>
                  </a:schemeClr>
                </a:solidFill>
              </a:rPr>
              <a:t>What is still on our horizon?</a:t>
            </a:r>
            <a:endParaRPr lang="en-US" sz="3600" dirty="0" smtClean="0">
              <a:solidFill>
                <a:schemeClr val="hlink"/>
              </a:solidFill>
            </a:endParaRPr>
          </a:p>
        </p:txBody>
      </p:sp>
      <p:sp>
        <p:nvSpPr>
          <p:cNvPr id="30723" name="Rectangle 3"/>
          <p:cNvSpPr>
            <a:spLocks noGrp="1" noChangeArrowheads="1"/>
          </p:cNvSpPr>
          <p:nvPr>
            <p:ph idx="1"/>
          </p:nvPr>
        </p:nvSpPr>
        <p:spPr>
          <a:xfrm>
            <a:off x="819292" y="2031524"/>
            <a:ext cx="6711654" cy="4064476"/>
          </a:xfrm>
        </p:spPr>
        <p:txBody>
          <a:bodyPr>
            <a:noAutofit/>
          </a:bodyPr>
          <a:lstStyle/>
          <a:p>
            <a:pPr eaLnBrk="1" hangingPunct="1">
              <a:lnSpc>
                <a:spcPct val="90000"/>
              </a:lnSpc>
            </a:pPr>
            <a:r>
              <a:rPr lang="en-US" sz="1600" dirty="0" smtClean="0"/>
              <a:t>Audiology will not be mainly diagnostic support but will move into a position of being a major stakeholder in a multidisciplinary team approach to patient diagnosis and care.</a:t>
            </a:r>
          </a:p>
          <a:p>
            <a:pPr eaLnBrk="1" hangingPunct="1">
              <a:lnSpc>
                <a:spcPct val="90000"/>
              </a:lnSpc>
            </a:pPr>
            <a:r>
              <a:rPr lang="en-US" sz="1600" dirty="0" smtClean="0"/>
              <a:t>Clinical use of electrophysiology and imaging will have a greater role in audiology as it moves to a </a:t>
            </a:r>
            <a:r>
              <a:rPr lang="en-US" sz="1600" dirty="0" err="1" smtClean="0"/>
              <a:t>neuroaudiological</a:t>
            </a:r>
            <a:r>
              <a:rPr lang="en-US" sz="1600" dirty="0" smtClean="0"/>
              <a:t> model.</a:t>
            </a:r>
          </a:p>
          <a:p>
            <a:pPr eaLnBrk="1" hangingPunct="1">
              <a:lnSpc>
                <a:spcPct val="90000"/>
              </a:lnSpc>
            </a:pPr>
            <a:r>
              <a:rPr lang="en-US" sz="1600" dirty="0" smtClean="0"/>
              <a:t>Therapeutic interventions will move toward more home-based interventions as more applications become available on personal electronics.</a:t>
            </a:r>
          </a:p>
          <a:p>
            <a:pPr eaLnBrk="1" hangingPunct="1">
              <a:lnSpc>
                <a:spcPct val="90000"/>
              </a:lnSpc>
            </a:pPr>
            <a:r>
              <a:rPr lang="en-US" sz="1600" dirty="0" smtClean="0"/>
              <a:t>Audiology will begin to use multiple types of tests to pinpoint site of lesion with the potential for pre and post assessment of interventional success.</a:t>
            </a:r>
          </a:p>
          <a:p>
            <a:pPr eaLnBrk="1" hangingPunct="1">
              <a:lnSpc>
                <a:spcPct val="90000"/>
              </a:lnSpc>
            </a:pPr>
            <a:r>
              <a:rPr lang="en-US" sz="1600" dirty="0" smtClean="0"/>
              <a:t>The medical model, as a whole, will begin to move toward a more individual-focused care approach with </a:t>
            </a:r>
            <a:r>
              <a:rPr lang="en-US" sz="1600" dirty="0" err="1" smtClean="0"/>
              <a:t>micromedicine</a:t>
            </a:r>
            <a:r>
              <a:rPr lang="en-US" sz="1600" dirty="0" smtClean="0"/>
              <a:t> playing larger roles in diagnosis and monitoring.</a:t>
            </a:r>
          </a:p>
          <a:p>
            <a:pPr eaLnBrk="1" hangingPunct="1">
              <a:lnSpc>
                <a:spcPct val="90000"/>
              </a:lnSpc>
            </a:pPr>
            <a:endParaRPr lang="en-US" sz="1600" dirty="0" smtClean="0"/>
          </a:p>
        </p:txBody>
      </p:sp>
      <p:pic>
        <p:nvPicPr>
          <p:cNvPr id="30724" name="Picture 4" descr="reverse-pms (2)"/>
          <p:cNvPicPr>
            <a:picLocks noChangeAspect="1" noChangeArrowheads="1"/>
          </p:cNvPicPr>
          <p:nvPr/>
        </p:nvPicPr>
        <p:blipFill>
          <a:blip r:embed="rId3" cstate="print"/>
          <a:srcRect/>
          <a:stretch>
            <a:fillRect/>
          </a:stretch>
        </p:blipFill>
        <p:spPr bwMode="auto">
          <a:xfrm>
            <a:off x="228600" y="152400"/>
            <a:ext cx="1524000" cy="274638"/>
          </a:xfrm>
          <a:prstGeom prst="rect">
            <a:avLst/>
          </a:prstGeom>
          <a:noFill/>
          <a:ln w="9525">
            <a:noFill/>
            <a:miter lim="800000"/>
            <a:headEnd/>
            <a:tailEnd/>
          </a:ln>
        </p:spPr>
      </p:pic>
      <p:pic>
        <p:nvPicPr>
          <p:cNvPr id="5"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705155"/>
            <a:ext cx="1476375" cy="1326369"/>
          </a:xfrm>
          <a:prstGeom prst="rect">
            <a:avLst/>
          </a:prstGeom>
        </p:spPr>
      </p:pic>
    </p:spTree>
    <p:extLst>
      <p:ext uri="{BB962C8B-B14F-4D97-AF65-F5344CB8AC3E}">
        <p14:creationId xmlns:p14="http://schemas.microsoft.com/office/powerpoint/2010/main" val="5487713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60000"/>
                    <a:lumOff val="40000"/>
                  </a:schemeClr>
                </a:solidFill>
              </a:rPr>
              <a:t>Questions?</a:t>
            </a:r>
            <a:endParaRPr lang="en-US" dirty="0">
              <a:solidFill>
                <a:schemeClr val="accent1">
                  <a:lumMod val="60000"/>
                  <a:lumOff val="40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524000"/>
            <a:ext cx="5586557" cy="4195762"/>
          </a:xfrm>
        </p:spPr>
      </p:pic>
      <p:sp>
        <p:nvSpPr>
          <p:cNvPr id="5" name="Text Box 5"/>
          <p:cNvSpPr txBox="1">
            <a:spLocks noChangeArrowheads="1"/>
          </p:cNvSpPr>
          <p:nvPr/>
        </p:nvSpPr>
        <p:spPr bwMode="auto">
          <a:xfrm>
            <a:off x="457200" y="6583363"/>
            <a:ext cx="7924800" cy="366712"/>
          </a:xfrm>
          <a:prstGeom prst="rect">
            <a:avLst/>
          </a:prstGeom>
          <a:noFill/>
          <a:ln w="9525">
            <a:noFill/>
            <a:miter lim="800000"/>
            <a:headEnd/>
            <a:tailEnd/>
          </a:ln>
        </p:spPr>
        <p:txBody>
          <a:bodyPr>
            <a:spAutoFit/>
          </a:bodyPr>
          <a:lstStyle/>
          <a:p>
            <a:pPr>
              <a:spcBef>
                <a:spcPct val="50000"/>
              </a:spcBef>
            </a:pPr>
            <a:r>
              <a:rPr lang="en-US" sz="1200" dirty="0"/>
              <a:t>Image source: </a:t>
            </a:r>
            <a:r>
              <a:rPr lang="en-US" sz="1200" dirty="0">
                <a:hlinkClick r:id="rId3" invalidUrl="http:///"/>
              </a:rPr>
              <a:t>http</a:t>
            </a:r>
            <a:r>
              <a:rPr lang="en-US" sz="1200" dirty="0" smtClean="0">
                <a:hlinkClick r:id="rId4" invalidUrl="http:///"/>
              </a:rPr>
              <a:t>://</a:t>
            </a:r>
            <a:r>
              <a:rPr lang="en-US" sz="1200" dirty="0" smtClean="0">
                <a:solidFill>
                  <a:schemeClr val="hlink"/>
                </a:solidFill>
              </a:rPr>
              <a:t>kidsspot.com.au</a:t>
            </a:r>
            <a:r>
              <a:rPr lang="en-US" dirty="0" smtClean="0"/>
              <a:t> </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accent1">
                    <a:lumMod val="60000"/>
                    <a:lumOff val="40000"/>
                  </a:schemeClr>
                </a:solidFill>
              </a:rPr>
              <a:t>References</a:t>
            </a:r>
            <a:endParaRPr lang="en-US" sz="3600" dirty="0">
              <a:solidFill>
                <a:schemeClr val="accent1">
                  <a:lumMod val="60000"/>
                  <a:lumOff val="40000"/>
                </a:schemeClr>
              </a:solidFill>
            </a:endParaRPr>
          </a:p>
        </p:txBody>
      </p:sp>
      <p:sp>
        <p:nvSpPr>
          <p:cNvPr id="3" name="Content Placeholder 2"/>
          <p:cNvSpPr>
            <a:spLocks noGrp="1"/>
          </p:cNvSpPr>
          <p:nvPr>
            <p:ph idx="1"/>
          </p:nvPr>
        </p:nvSpPr>
        <p:spPr>
          <a:xfrm>
            <a:off x="827700" y="1524001"/>
            <a:ext cx="6711654" cy="4724406"/>
          </a:xfrm>
        </p:spPr>
        <p:txBody>
          <a:bodyPr>
            <a:normAutofit fontScale="85000" lnSpcReduction="20000"/>
          </a:bodyPr>
          <a:lstStyle/>
          <a:p>
            <a:pPr>
              <a:lnSpc>
                <a:spcPct val="90000"/>
              </a:lnSpc>
            </a:pPr>
            <a:r>
              <a:rPr lang="en-US" altLang="en-US" dirty="0"/>
              <a:t>Emanuel, Diana et al.  (2013). </a:t>
            </a:r>
            <a:r>
              <a:rPr lang="en-US" altLang="en-US" i="1" dirty="0"/>
              <a:t>CAP, (C)AP, AP: What’s up with the C?  </a:t>
            </a:r>
            <a:r>
              <a:rPr lang="en-US" altLang="en-US" dirty="0"/>
              <a:t>Audiology Today Jul/Aug: 24-29.</a:t>
            </a:r>
          </a:p>
          <a:p>
            <a:pPr>
              <a:lnSpc>
                <a:spcPct val="90000"/>
              </a:lnSpc>
            </a:pPr>
            <a:r>
              <a:rPr lang="en-US" altLang="en-US" i="1" dirty="0"/>
              <a:t>Central Auditory Processing Disorders: Technical Report. (2005).  </a:t>
            </a:r>
            <a:r>
              <a:rPr lang="en-US" altLang="en-US" dirty="0"/>
              <a:t>American Speech-Language and Hearing Association.</a:t>
            </a:r>
          </a:p>
          <a:p>
            <a:pPr>
              <a:lnSpc>
                <a:spcPct val="90000"/>
              </a:lnSpc>
            </a:pPr>
            <a:r>
              <a:rPr lang="en-US" altLang="en-US" i="1" dirty="0"/>
              <a:t>Guidelines for the Diagnosis, Treatment, and Management of Children and Adults with Central Auditory Processing Disorder</a:t>
            </a:r>
            <a:r>
              <a:rPr lang="en-US" altLang="en-US" dirty="0"/>
              <a:t>  (2010). American Academy of Audiology.</a:t>
            </a:r>
          </a:p>
          <a:p>
            <a:pPr>
              <a:lnSpc>
                <a:spcPct val="90000"/>
              </a:lnSpc>
            </a:pPr>
            <a:r>
              <a:rPr lang="en-US" altLang="en-US" dirty="0"/>
              <a:t>Bellis, Teri. (1996).  </a:t>
            </a:r>
            <a:r>
              <a:rPr lang="en-US" altLang="en-US" i="1" dirty="0"/>
              <a:t>Assessment and Management of Central Auditory Processing Disorders in the Educational Setting: From Science to Practice.</a:t>
            </a:r>
            <a:r>
              <a:rPr lang="en-US" altLang="en-US" dirty="0"/>
              <a:t>  San Diego:  Singular Publishing Group.</a:t>
            </a:r>
          </a:p>
          <a:p>
            <a:pPr>
              <a:lnSpc>
                <a:spcPct val="90000"/>
              </a:lnSpc>
            </a:pPr>
            <a:r>
              <a:rPr lang="en-US" altLang="en-US" dirty="0" err="1"/>
              <a:t>Chermak</a:t>
            </a:r>
            <a:r>
              <a:rPr lang="en-US" altLang="en-US" dirty="0"/>
              <a:t> G. and </a:t>
            </a:r>
            <a:r>
              <a:rPr lang="en-US" altLang="en-US" dirty="0" err="1"/>
              <a:t>Musieck</a:t>
            </a:r>
            <a:r>
              <a:rPr lang="en-US" altLang="en-US" dirty="0"/>
              <a:t>, F.  (2007). </a:t>
            </a:r>
            <a:r>
              <a:rPr lang="en-US" altLang="en-US" i="1" dirty="0"/>
              <a:t>Handbook of (Central) Auditory Processing Disorder Volume II: Comprehensive Intervention.  </a:t>
            </a:r>
            <a:r>
              <a:rPr lang="en-US" altLang="en-US" dirty="0"/>
              <a:t>San Diego: Plural Publishing.</a:t>
            </a:r>
          </a:p>
          <a:p>
            <a:pPr>
              <a:lnSpc>
                <a:spcPct val="90000"/>
              </a:lnSpc>
            </a:pPr>
            <a:r>
              <a:rPr lang="en-US" altLang="en-US" dirty="0" err="1"/>
              <a:t>Geffner</a:t>
            </a:r>
            <a:r>
              <a:rPr lang="en-US" altLang="en-US" dirty="0"/>
              <a:t>, Donna et al.  (2012).  </a:t>
            </a:r>
            <a:r>
              <a:rPr lang="en-US" altLang="en-US" i="1" dirty="0"/>
              <a:t>Auditory Process Disorders: Assessment, Management and Treatment.  </a:t>
            </a:r>
            <a:r>
              <a:rPr lang="en-US" altLang="en-US" dirty="0"/>
              <a:t>San Diego: Plural Publishing.</a:t>
            </a:r>
          </a:p>
          <a:p>
            <a:pPr>
              <a:lnSpc>
                <a:spcPct val="90000"/>
              </a:lnSpc>
            </a:pPr>
            <a:r>
              <a:rPr lang="en-US" altLang="en-US" i="1" dirty="0"/>
              <a:t>Definitions.net.</a:t>
            </a:r>
            <a:r>
              <a:rPr lang="en-US" altLang="en-US" dirty="0"/>
              <a:t> STANDS4 LLC, 2012. Web. 18 Nov. 2012. &lt;</a:t>
            </a:r>
            <a:r>
              <a:rPr lang="en-US" altLang="en-US" dirty="0">
                <a:hlinkClick r:id="rId2"/>
              </a:rPr>
              <a:t>http://www.definitions.net/definition/executive function</a:t>
            </a:r>
            <a:r>
              <a:rPr lang="en-US" altLang="en-US" dirty="0"/>
              <a:t>&gt;.</a:t>
            </a:r>
          </a:p>
          <a:p>
            <a:endParaRPr lang="en-US" dirty="0"/>
          </a:p>
        </p:txBody>
      </p:sp>
    </p:spTree>
    <p:extLst>
      <p:ext uri="{BB962C8B-B14F-4D97-AF65-F5344CB8AC3E}">
        <p14:creationId xmlns:p14="http://schemas.microsoft.com/office/powerpoint/2010/main" val="12575254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accent1">
                    <a:lumMod val="60000"/>
                    <a:lumOff val="40000"/>
                  </a:schemeClr>
                </a:solidFill>
              </a:rPr>
              <a:t>References (continued)</a:t>
            </a:r>
            <a:endParaRPr lang="en-US" sz="3600" dirty="0">
              <a:solidFill>
                <a:schemeClr val="accent1">
                  <a:lumMod val="60000"/>
                  <a:lumOff val="40000"/>
                </a:schemeClr>
              </a:solidFill>
            </a:endParaRPr>
          </a:p>
        </p:txBody>
      </p:sp>
      <p:sp>
        <p:nvSpPr>
          <p:cNvPr id="3" name="Content Placeholder 2"/>
          <p:cNvSpPr>
            <a:spLocks noGrp="1"/>
          </p:cNvSpPr>
          <p:nvPr>
            <p:ph idx="1"/>
          </p:nvPr>
        </p:nvSpPr>
        <p:spPr>
          <a:xfrm>
            <a:off x="827700" y="1676401"/>
            <a:ext cx="6711654" cy="4572006"/>
          </a:xfrm>
        </p:spPr>
        <p:txBody>
          <a:bodyPr>
            <a:normAutofit/>
          </a:bodyPr>
          <a:lstStyle/>
          <a:p>
            <a:r>
              <a:rPr lang="en-US" sz="1800" dirty="0" smtClean="0"/>
              <a:t>Riegner, Vernick, and Jones. (2017</a:t>
            </a:r>
            <a:r>
              <a:rPr lang="en-US" sz="1800" dirty="0" smtClean="0"/>
              <a:t>).  </a:t>
            </a:r>
            <a:r>
              <a:rPr lang="en-US" sz="1800" i="1" dirty="0" smtClean="0"/>
              <a:t>An introduction to Cortical Auditory Impairment After </a:t>
            </a:r>
            <a:r>
              <a:rPr lang="en-US" sz="1800" i="1" dirty="0" err="1" smtClean="0"/>
              <a:t>Hemisperectomy</a:t>
            </a:r>
            <a:r>
              <a:rPr lang="en-US" sz="1800" dirty="0" smtClean="0"/>
              <a:t>. </a:t>
            </a:r>
            <a:r>
              <a:rPr lang="en-US" sz="1800" dirty="0" smtClean="0">
                <a:hlinkClick r:id="rId2"/>
              </a:rPr>
              <a:t>www.brainrecoveryproject.org</a:t>
            </a:r>
            <a:r>
              <a:rPr lang="en-US" sz="1800" dirty="0" smtClean="0"/>
              <a:t>.</a:t>
            </a:r>
          </a:p>
          <a:p>
            <a:r>
              <a:rPr lang="en-US" sz="1800" dirty="0" smtClean="0"/>
              <a:t>Hall et al. (2012</a:t>
            </a:r>
            <a:r>
              <a:rPr lang="en-US" sz="1800" dirty="0" smtClean="0"/>
              <a:t>). </a:t>
            </a:r>
            <a:r>
              <a:rPr lang="en-US" sz="1800" i="1" dirty="0" smtClean="0"/>
              <a:t>Advanced Course on Electrophysiology</a:t>
            </a:r>
            <a:r>
              <a:rPr lang="en-US" sz="1800" dirty="0" smtClean="0"/>
              <a:t>.  </a:t>
            </a:r>
            <a:r>
              <a:rPr lang="en-US" sz="1800" dirty="0" err="1" smtClean="0"/>
              <a:t>Salus</a:t>
            </a:r>
            <a:r>
              <a:rPr lang="en-US" sz="1800" dirty="0" smtClean="0"/>
              <a:t> University</a:t>
            </a:r>
            <a:r>
              <a:rPr lang="en-US" sz="1800" dirty="0" smtClean="0"/>
              <a:t>.</a:t>
            </a:r>
          </a:p>
          <a:p>
            <a:r>
              <a:rPr lang="en-US" sz="1800" dirty="0" smtClean="0"/>
              <a:t>Johnston et al.  (2009). </a:t>
            </a:r>
            <a:r>
              <a:rPr lang="en-US" sz="1800" i="1" dirty="0" smtClean="0"/>
              <a:t>Multiple Benefits of Personal FM system use by children with Auditory Processing Disorder (APD).  </a:t>
            </a:r>
            <a:r>
              <a:rPr lang="en-US" sz="1800" dirty="0" smtClean="0"/>
              <a:t>International Journal of Audiology, 48: 371-383.</a:t>
            </a:r>
          </a:p>
          <a:p>
            <a:r>
              <a:rPr lang="en-US" sz="1800" dirty="0" smtClean="0"/>
              <a:t>Whitelaw and </a:t>
            </a:r>
            <a:r>
              <a:rPr lang="en-US" sz="1800" dirty="0" err="1" smtClean="0"/>
              <a:t>Maddell</a:t>
            </a:r>
            <a:r>
              <a:rPr lang="en-US" sz="1800" dirty="0" smtClean="0"/>
              <a:t>. (2017). </a:t>
            </a:r>
            <a:r>
              <a:rPr lang="en-US" sz="1800" i="1" dirty="0" smtClean="0"/>
              <a:t>Maximizing Outcomes for Children with Auditory Disorders. </a:t>
            </a:r>
            <a:r>
              <a:rPr lang="en-US" sz="1800" dirty="0" smtClean="0"/>
              <a:t>Audiology Online.</a:t>
            </a:r>
            <a:endParaRPr lang="en-US" sz="1800" dirty="0" smtClean="0"/>
          </a:p>
        </p:txBody>
      </p:sp>
    </p:spTree>
    <p:extLst>
      <p:ext uri="{BB962C8B-B14F-4D97-AF65-F5344CB8AC3E}">
        <p14:creationId xmlns:p14="http://schemas.microsoft.com/office/powerpoint/2010/main" val="14106926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accent1">
                    <a:lumMod val="60000"/>
                    <a:lumOff val="40000"/>
                  </a:schemeClr>
                </a:solidFill>
              </a:rPr>
              <a:t>CAPD, APD, or (C)APD…</a:t>
            </a:r>
            <a:br>
              <a:rPr lang="en-US" sz="3600" dirty="0" smtClean="0">
                <a:solidFill>
                  <a:schemeClr val="accent1">
                    <a:lumMod val="60000"/>
                    <a:lumOff val="40000"/>
                  </a:schemeClr>
                </a:solidFill>
              </a:rPr>
            </a:br>
            <a:r>
              <a:rPr lang="en-US" sz="3200" dirty="0" smtClean="0">
                <a:solidFill>
                  <a:schemeClr val="accent1">
                    <a:lumMod val="60000"/>
                    <a:lumOff val="40000"/>
                  </a:schemeClr>
                </a:solidFill>
              </a:rPr>
              <a:t>that is the question?</a:t>
            </a:r>
            <a:endParaRPr lang="en-US" sz="3200" dirty="0">
              <a:solidFill>
                <a:schemeClr val="accent1">
                  <a:lumMod val="60000"/>
                  <a:lumOff val="40000"/>
                </a:schemeClr>
              </a:solidFill>
            </a:endParaRPr>
          </a:p>
        </p:txBody>
      </p:sp>
      <p:sp>
        <p:nvSpPr>
          <p:cNvPr id="3" name="Content Placeholder 2"/>
          <p:cNvSpPr>
            <a:spLocks noGrp="1"/>
          </p:cNvSpPr>
          <p:nvPr>
            <p:ph idx="1"/>
          </p:nvPr>
        </p:nvSpPr>
        <p:spPr/>
        <p:txBody>
          <a:bodyPr>
            <a:normAutofit fontScale="92500" lnSpcReduction="10000"/>
          </a:bodyPr>
          <a:lstStyle/>
          <a:p>
            <a:pPr>
              <a:lnSpc>
                <a:spcPct val="80000"/>
              </a:lnSpc>
            </a:pPr>
            <a:r>
              <a:rPr lang="en-US" altLang="en-US" dirty="0"/>
              <a:t>In the profession, APD and CAPD have been used interchangeably.  </a:t>
            </a:r>
          </a:p>
          <a:p>
            <a:pPr>
              <a:lnSpc>
                <a:spcPct val="80000"/>
              </a:lnSpc>
            </a:pPr>
            <a:r>
              <a:rPr lang="en-US" altLang="en-US" dirty="0"/>
              <a:t>It is common to see auditory processing disorders in literature and research abbreviated as APD, CAPD, or (C)APD.</a:t>
            </a:r>
          </a:p>
          <a:p>
            <a:pPr>
              <a:lnSpc>
                <a:spcPct val="80000"/>
              </a:lnSpc>
            </a:pPr>
            <a:r>
              <a:rPr lang="en-US" altLang="en-US" dirty="0"/>
              <a:t>According to Dr. Diana Emanuel et al. in </a:t>
            </a:r>
            <a:r>
              <a:rPr lang="en-US" altLang="en-US" i="1" dirty="0"/>
              <a:t>Audiology Today (July/Aug 2013), “</a:t>
            </a:r>
            <a:r>
              <a:rPr lang="en-US" altLang="en-US" dirty="0"/>
              <a:t>The published consensus statement that resulted from (the 2000 </a:t>
            </a:r>
            <a:r>
              <a:rPr lang="en-US" altLang="en-US" dirty="0" err="1"/>
              <a:t>Bruton</a:t>
            </a:r>
            <a:r>
              <a:rPr lang="en-US" altLang="en-US" dirty="0"/>
              <a:t>) Conference indicated that the term </a:t>
            </a:r>
            <a:r>
              <a:rPr lang="en-US" altLang="en-US" i="1" dirty="0"/>
              <a:t>central auditory processing</a:t>
            </a:r>
            <a:r>
              <a:rPr lang="en-US" altLang="en-US" dirty="0"/>
              <a:t> should be replaced with </a:t>
            </a:r>
            <a:r>
              <a:rPr lang="en-US" altLang="en-US" i="1" dirty="0"/>
              <a:t>auditory processing</a:t>
            </a:r>
            <a:r>
              <a:rPr lang="en-US" altLang="en-US" dirty="0"/>
              <a:t>… The justification for this change was that the entire auditory system was responsible for accurate transmission, [</a:t>
            </a:r>
            <a:r>
              <a:rPr lang="en-US" altLang="en-US" dirty="0" err="1"/>
              <a:t>en</a:t>
            </a:r>
            <a:r>
              <a:rPr lang="en-US" altLang="en-US" dirty="0"/>
              <a:t>]coding, and decoding of auditory stimuli, and not just the part of the pathway beginning at the brainstem</a:t>
            </a:r>
            <a:r>
              <a:rPr lang="en-US" altLang="en-US" dirty="0" smtClean="0"/>
              <a:t>.”</a:t>
            </a:r>
          </a:p>
          <a:p>
            <a:pPr>
              <a:lnSpc>
                <a:spcPct val="80000"/>
              </a:lnSpc>
            </a:pPr>
            <a:r>
              <a:rPr lang="en-US" altLang="en-US" dirty="0" smtClean="0"/>
              <a:t>For the purposes of today’s presentation, because  we are focusing on the central system, we will use </a:t>
            </a:r>
            <a:r>
              <a:rPr lang="en-US" altLang="en-US" u="sng" dirty="0" smtClean="0"/>
              <a:t>CAPD</a:t>
            </a:r>
            <a:r>
              <a:rPr lang="en-US" altLang="en-US" dirty="0" smtClean="0"/>
              <a:t>.</a:t>
            </a:r>
            <a:endParaRPr lang="en-US" altLang="en-US" dirty="0"/>
          </a:p>
          <a:p>
            <a:endParaRPr lang="en-US" dirty="0"/>
          </a:p>
        </p:txBody>
      </p:sp>
    </p:spTree>
    <p:extLst>
      <p:ext uri="{BB962C8B-B14F-4D97-AF65-F5344CB8AC3E}">
        <p14:creationId xmlns:p14="http://schemas.microsoft.com/office/powerpoint/2010/main" val="31419646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eaLnBrk="1" hangingPunct="1">
              <a:defRPr/>
            </a:pPr>
            <a:r>
              <a:rPr lang="en-US" sz="4000" dirty="0" smtClean="0">
                <a:solidFill>
                  <a:schemeClr val="hlink"/>
                </a:solidFill>
              </a:rPr>
              <a:t>CAPD </a:t>
            </a:r>
            <a:br>
              <a:rPr lang="en-US" sz="4000" dirty="0" smtClean="0">
                <a:solidFill>
                  <a:schemeClr val="hlink"/>
                </a:solidFill>
              </a:rPr>
            </a:br>
            <a:r>
              <a:rPr lang="en-US" sz="4000" dirty="0" smtClean="0">
                <a:solidFill>
                  <a:schemeClr val="hlink"/>
                </a:solidFill>
              </a:rPr>
              <a:t>established and defined</a:t>
            </a:r>
          </a:p>
        </p:txBody>
      </p:sp>
      <p:sp>
        <p:nvSpPr>
          <p:cNvPr id="31747" name="Rectangle 3"/>
          <p:cNvSpPr>
            <a:spLocks noGrp="1" noChangeArrowheads="1"/>
          </p:cNvSpPr>
          <p:nvPr>
            <p:ph idx="1"/>
          </p:nvPr>
        </p:nvSpPr>
        <p:spPr/>
        <p:txBody>
          <a:bodyPr>
            <a:normAutofit fontScale="85000" lnSpcReduction="20000"/>
          </a:bodyPr>
          <a:lstStyle/>
          <a:p>
            <a:pPr eaLnBrk="1" hangingPunct="1"/>
            <a:r>
              <a:rPr lang="en-US" sz="2000" dirty="0" smtClean="0"/>
              <a:t>“(C)APD refers to difficulties in the perceptual processing of auditory information in the central nervous system and the </a:t>
            </a:r>
            <a:r>
              <a:rPr lang="en-US" sz="2000" dirty="0" err="1" smtClean="0"/>
              <a:t>neurobiologic</a:t>
            </a:r>
            <a:r>
              <a:rPr lang="en-US" sz="2000" dirty="0" smtClean="0"/>
              <a:t> activity that underlies that processing and gives rise to the </a:t>
            </a:r>
            <a:r>
              <a:rPr lang="en-US" sz="2000" dirty="0" err="1" smtClean="0"/>
              <a:t>electrophysiologic</a:t>
            </a:r>
            <a:r>
              <a:rPr lang="en-US" sz="2000" dirty="0" smtClean="0"/>
              <a:t> auditory potentials.” </a:t>
            </a:r>
          </a:p>
          <a:p>
            <a:pPr eaLnBrk="1" hangingPunct="1">
              <a:buFontTx/>
              <a:buNone/>
            </a:pPr>
            <a:r>
              <a:rPr lang="en-US" sz="2000" i="1" dirty="0" smtClean="0"/>
              <a:t>	</a:t>
            </a:r>
            <a:r>
              <a:rPr lang="en-US" sz="1600" i="1" dirty="0" smtClean="0"/>
              <a:t>((Central) Auditory Processing Disorders: Technical Report </a:t>
            </a:r>
            <a:r>
              <a:rPr lang="en-US" sz="1600" dirty="0" smtClean="0"/>
              <a:t>, 2005.  ASHA.)</a:t>
            </a:r>
          </a:p>
          <a:p>
            <a:pPr eaLnBrk="1" hangingPunct="1">
              <a:buFontTx/>
              <a:buNone/>
            </a:pPr>
            <a:endParaRPr lang="en-US" sz="2000" dirty="0" smtClean="0"/>
          </a:p>
          <a:p>
            <a:pPr eaLnBrk="1" hangingPunct="1"/>
            <a:r>
              <a:rPr lang="en-US" sz="2000" dirty="0" smtClean="0"/>
              <a:t>“…several lines of evidence have accumulated over the last 50 years definitively establishing (C)APD as a ‘true’ clinical disorder and documenting the strong link between well-defined lesions of the central auditory nervous system (CANS) and deficits on behavioral and </a:t>
            </a:r>
            <a:r>
              <a:rPr lang="en-US" sz="2000" dirty="0" err="1" smtClean="0"/>
              <a:t>electrophysiologic</a:t>
            </a:r>
            <a:r>
              <a:rPr lang="en-US" sz="2000" dirty="0" smtClean="0"/>
              <a:t> central auditory measures.” </a:t>
            </a:r>
          </a:p>
          <a:p>
            <a:pPr eaLnBrk="1" hangingPunct="1">
              <a:buFontTx/>
              <a:buNone/>
            </a:pPr>
            <a:r>
              <a:rPr lang="en-US" sz="2000" dirty="0" smtClean="0"/>
              <a:t>	</a:t>
            </a:r>
            <a:r>
              <a:rPr lang="en-US" sz="1600" dirty="0" smtClean="0"/>
              <a:t>(</a:t>
            </a:r>
            <a:r>
              <a:rPr lang="en-US" sz="1600" i="1" dirty="0" smtClean="0"/>
              <a:t>Guidelines for the Diagnosis, Treatment, and Management of Children and Adults with Central Auditory Processing Disorder</a:t>
            </a:r>
            <a:r>
              <a:rPr lang="en-US" sz="1600" dirty="0" smtClean="0"/>
              <a:t>, 2010. American Academy of Audiology.)</a:t>
            </a:r>
          </a:p>
        </p:txBody>
      </p:sp>
      <p:pic>
        <p:nvPicPr>
          <p:cNvPr id="10244" name="Picture 4" descr="reverse-pms (2)"/>
          <p:cNvPicPr>
            <a:picLocks noChangeAspect="1" noChangeArrowheads="1"/>
          </p:cNvPicPr>
          <p:nvPr/>
        </p:nvPicPr>
        <p:blipFill>
          <a:blip r:embed="rId3" cstate="print"/>
          <a:srcRect/>
          <a:stretch>
            <a:fillRect/>
          </a:stretch>
        </p:blipFill>
        <p:spPr bwMode="auto">
          <a:xfrm>
            <a:off x="228600" y="152400"/>
            <a:ext cx="1524000" cy="27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dirty="0" smtClean="0">
                <a:solidFill>
                  <a:schemeClr val="hlink"/>
                </a:solidFill>
              </a:rPr>
              <a:t>CAPD simplified</a:t>
            </a:r>
          </a:p>
        </p:txBody>
      </p:sp>
      <p:sp>
        <p:nvSpPr>
          <p:cNvPr id="5123" name="Rectangle 3"/>
          <p:cNvSpPr>
            <a:spLocks noGrp="1" noChangeArrowheads="1"/>
          </p:cNvSpPr>
          <p:nvPr>
            <p:ph idx="1"/>
          </p:nvPr>
        </p:nvSpPr>
        <p:spPr>
          <a:xfrm>
            <a:off x="828436" y="2560061"/>
            <a:ext cx="6711654" cy="3505206"/>
          </a:xfrm>
        </p:spPr>
        <p:txBody>
          <a:bodyPr/>
          <a:lstStyle/>
          <a:p>
            <a:pPr eaLnBrk="1" hangingPunct="1"/>
            <a:r>
              <a:rPr lang="en-US" dirty="0" smtClean="0"/>
              <a:t>Central auditory processing refers to how the central auditory nervous system (CANS), primarily the brain, detects, organizes, and interprets </a:t>
            </a:r>
            <a:r>
              <a:rPr lang="en-US" u="sng" dirty="0" smtClean="0"/>
              <a:t>auditory</a:t>
            </a:r>
            <a:r>
              <a:rPr lang="en-US" dirty="0" smtClean="0"/>
              <a:t> information.  </a:t>
            </a:r>
          </a:p>
          <a:p>
            <a:pPr eaLnBrk="1" hangingPunct="1"/>
            <a:r>
              <a:rPr lang="en-US" dirty="0" smtClean="0"/>
              <a:t>It is</a:t>
            </a:r>
            <a:r>
              <a:rPr lang="en-US" dirty="0" smtClean="0">
                <a:solidFill>
                  <a:srgbClr val="FF0000"/>
                </a:solidFill>
              </a:rPr>
              <a:t> </a:t>
            </a:r>
            <a:r>
              <a:rPr lang="en-US" u="sng" dirty="0" smtClean="0">
                <a:solidFill>
                  <a:srgbClr val="FFFF00"/>
                </a:solidFill>
              </a:rPr>
              <a:t>not</a:t>
            </a:r>
            <a:r>
              <a:rPr lang="en-US" dirty="0" smtClean="0">
                <a:solidFill>
                  <a:srgbClr val="FF0000"/>
                </a:solidFill>
              </a:rPr>
              <a:t> </a:t>
            </a:r>
            <a:r>
              <a:rPr lang="en-US" dirty="0" smtClean="0"/>
              <a:t>a deficit of higher order executive functions that are responsible for </a:t>
            </a:r>
            <a:r>
              <a:rPr lang="en-US" i="1" dirty="0" smtClean="0"/>
              <a:t>memory, language, learning, and attention.</a:t>
            </a:r>
          </a:p>
          <a:p>
            <a:pPr eaLnBrk="1" hangingPunct="1"/>
            <a:r>
              <a:rPr lang="en-US" u="sng" dirty="0" smtClean="0">
                <a:solidFill>
                  <a:srgbClr val="FFFF00"/>
                </a:solidFill>
              </a:rPr>
              <a:t>But</a:t>
            </a:r>
            <a:r>
              <a:rPr lang="en-US" dirty="0" smtClean="0"/>
              <a:t> deficits in higher executive function, language, and sensory processing often closely interact with the auditory system. </a:t>
            </a:r>
          </a:p>
          <a:p>
            <a:pPr eaLnBrk="1" hangingPunct="1">
              <a:buFontTx/>
              <a:buNone/>
            </a:pPr>
            <a:endParaRPr lang="en-US" dirty="0" smtClean="0"/>
          </a:p>
        </p:txBody>
      </p:sp>
      <p:pic>
        <p:nvPicPr>
          <p:cNvPr id="11268" name="Picture 4" descr="reverse-pms (2)"/>
          <p:cNvPicPr>
            <a:picLocks noChangeAspect="1" noChangeArrowheads="1"/>
          </p:cNvPicPr>
          <p:nvPr/>
        </p:nvPicPr>
        <p:blipFill>
          <a:blip r:embed="rId3" cstate="print"/>
          <a:srcRect/>
          <a:stretch>
            <a:fillRect/>
          </a:stretch>
        </p:blipFill>
        <p:spPr bwMode="auto">
          <a:xfrm>
            <a:off x="228600" y="152400"/>
            <a:ext cx="1524000" cy="274638"/>
          </a:xfrm>
          <a:prstGeom prst="rect">
            <a:avLst/>
          </a:prstGeom>
          <a:noFill/>
          <a:ln w="9525">
            <a:noFill/>
            <a:miter lim="800000"/>
            <a:headEnd/>
            <a:tailEnd/>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661562"/>
            <a:ext cx="2457450" cy="1700638"/>
          </a:xfrm>
          <a:prstGeom prst="rect">
            <a:avLst/>
          </a:prstGeom>
        </p:spPr>
      </p:pic>
      <p:sp>
        <p:nvSpPr>
          <p:cNvPr id="6" name="Text Box 5"/>
          <p:cNvSpPr txBox="1">
            <a:spLocks noChangeArrowheads="1"/>
          </p:cNvSpPr>
          <p:nvPr/>
        </p:nvSpPr>
        <p:spPr bwMode="auto">
          <a:xfrm>
            <a:off x="457200" y="6583363"/>
            <a:ext cx="7924800" cy="366712"/>
          </a:xfrm>
          <a:prstGeom prst="rect">
            <a:avLst/>
          </a:prstGeom>
          <a:noFill/>
          <a:ln w="9525">
            <a:noFill/>
            <a:miter lim="800000"/>
            <a:headEnd/>
            <a:tailEnd/>
          </a:ln>
        </p:spPr>
        <p:txBody>
          <a:bodyPr>
            <a:spAutoFit/>
          </a:bodyPr>
          <a:lstStyle/>
          <a:p>
            <a:pPr>
              <a:spcBef>
                <a:spcPct val="50000"/>
              </a:spcBef>
            </a:pPr>
            <a:r>
              <a:rPr lang="en-US" sz="1200" dirty="0"/>
              <a:t>Image source: </a:t>
            </a:r>
            <a:r>
              <a:rPr lang="en-US" sz="1200" dirty="0">
                <a:hlinkClick r:id="rId5" invalidUrl="http:///"/>
              </a:rPr>
              <a:t>http</a:t>
            </a:r>
            <a:r>
              <a:rPr lang="en-US" sz="1200" dirty="0" smtClean="0">
                <a:hlinkClick r:id="rId6" invalidUrl="http:///"/>
              </a:rPr>
              <a:t>://</a:t>
            </a:r>
            <a:r>
              <a:rPr lang="en-US" sz="1200" dirty="0" smtClean="0">
                <a:solidFill>
                  <a:schemeClr val="hlink"/>
                </a:solidFill>
              </a:rPr>
              <a:t>buzzlantic.com</a:t>
            </a:r>
            <a:r>
              <a:rPr lang="en-US" dirty="0" smtClean="0"/>
              <a:t> </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defRPr/>
            </a:pPr>
            <a:r>
              <a:rPr lang="en-US" smtClean="0">
                <a:solidFill>
                  <a:schemeClr val="hlink"/>
                </a:solidFill>
              </a:rPr>
              <a:t>Executive Functions</a:t>
            </a:r>
          </a:p>
        </p:txBody>
      </p:sp>
      <p:sp>
        <p:nvSpPr>
          <p:cNvPr id="47107" name="Rectangle 3"/>
          <p:cNvSpPr>
            <a:spLocks noGrp="1" noChangeArrowheads="1"/>
          </p:cNvSpPr>
          <p:nvPr>
            <p:ph idx="1"/>
          </p:nvPr>
        </p:nvSpPr>
        <p:spPr>
          <a:xfrm>
            <a:off x="828436" y="1853248"/>
            <a:ext cx="6711654" cy="4195481"/>
          </a:xfrm>
        </p:spPr>
        <p:txBody>
          <a:bodyPr>
            <a:normAutofit fontScale="92500" lnSpcReduction="10000"/>
          </a:bodyPr>
          <a:lstStyle/>
          <a:p>
            <a:pPr eaLnBrk="1" hangingPunct="1"/>
            <a:r>
              <a:rPr lang="en-US" sz="2400" dirty="0" smtClean="0"/>
              <a:t>According to the U.S. National Library of Medicine, executive or higher order functions are defined as </a:t>
            </a:r>
            <a:r>
              <a:rPr lang="en-US" sz="2400" i="1" dirty="0" smtClean="0"/>
              <a:t>“a set of cognitive functions that controls complex, goal-directed thought and behavior.”</a:t>
            </a:r>
          </a:p>
          <a:p>
            <a:pPr eaLnBrk="1" hangingPunct="1"/>
            <a:r>
              <a:rPr lang="en-US" sz="2400" dirty="0" smtClean="0"/>
              <a:t>Executive function involves multiple areas of higher order function which include:</a:t>
            </a:r>
          </a:p>
          <a:p>
            <a:pPr lvl="1" eaLnBrk="1" hangingPunct="1"/>
            <a:r>
              <a:rPr lang="en-US" sz="1800" i="1" dirty="0" smtClean="0">
                <a:solidFill>
                  <a:schemeClr val="accent1">
                    <a:lumMod val="60000"/>
                    <a:lumOff val="40000"/>
                  </a:schemeClr>
                </a:solidFill>
              </a:rPr>
              <a:t>Attention</a:t>
            </a:r>
          </a:p>
          <a:p>
            <a:pPr lvl="1" eaLnBrk="1" hangingPunct="1"/>
            <a:r>
              <a:rPr lang="en-US" sz="1800" i="1" dirty="0" smtClean="0">
                <a:solidFill>
                  <a:schemeClr val="accent1">
                    <a:lumMod val="60000"/>
                    <a:lumOff val="40000"/>
                  </a:schemeClr>
                </a:solidFill>
              </a:rPr>
              <a:t>Concept formation</a:t>
            </a:r>
          </a:p>
          <a:p>
            <a:pPr lvl="1" eaLnBrk="1" hangingPunct="1"/>
            <a:r>
              <a:rPr lang="en-US" sz="1800" i="1" dirty="0" smtClean="0">
                <a:solidFill>
                  <a:schemeClr val="accent1">
                    <a:lumMod val="60000"/>
                    <a:lumOff val="40000"/>
                  </a:schemeClr>
                </a:solidFill>
              </a:rPr>
              <a:t>Goal formation and management</a:t>
            </a:r>
          </a:p>
          <a:p>
            <a:pPr lvl="1" eaLnBrk="1" hangingPunct="1"/>
            <a:r>
              <a:rPr lang="en-US" sz="1800" i="1" dirty="0" smtClean="0">
                <a:solidFill>
                  <a:schemeClr val="accent1">
                    <a:lumMod val="60000"/>
                    <a:lumOff val="40000"/>
                  </a:schemeClr>
                </a:solidFill>
              </a:rPr>
              <a:t>Control of inhibition</a:t>
            </a:r>
          </a:p>
          <a:p>
            <a:pPr lvl="1" eaLnBrk="1" hangingPunct="1"/>
            <a:r>
              <a:rPr lang="en-US" sz="1800" i="1" dirty="0" smtClean="0">
                <a:solidFill>
                  <a:schemeClr val="accent1">
                    <a:lumMod val="60000"/>
                    <a:lumOff val="40000"/>
                  </a:schemeClr>
                </a:solidFill>
              </a:rPr>
              <a:t>Memory</a:t>
            </a:r>
          </a:p>
        </p:txBody>
      </p:sp>
      <p:sp>
        <p:nvSpPr>
          <p:cNvPr id="12292" name="Text Box 4"/>
          <p:cNvSpPr txBox="1">
            <a:spLocks noChangeArrowheads="1"/>
          </p:cNvSpPr>
          <p:nvPr/>
        </p:nvSpPr>
        <p:spPr bwMode="auto">
          <a:xfrm>
            <a:off x="457200" y="6583363"/>
            <a:ext cx="7924800" cy="400110"/>
          </a:xfrm>
          <a:prstGeom prst="rect">
            <a:avLst/>
          </a:prstGeom>
          <a:noFill/>
          <a:ln w="9525">
            <a:noFill/>
            <a:miter lim="800000"/>
            <a:headEnd/>
            <a:tailEnd/>
          </a:ln>
        </p:spPr>
        <p:txBody>
          <a:bodyPr>
            <a:spAutoFit/>
          </a:bodyPr>
          <a:lstStyle/>
          <a:p>
            <a:pPr>
              <a:spcBef>
                <a:spcPct val="50000"/>
              </a:spcBef>
            </a:pPr>
            <a:r>
              <a:rPr lang="en-US" sz="1000" i="1" dirty="0"/>
              <a:t>Definition source: </a:t>
            </a:r>
            <a:r>
              <a:rPr lang="en-US" sz="1000" i="1" dirty="0">
                <a:solidFill>
                  <a:schemeClr val="hlink"/>
                </a:solidFill>
              </a:rPr>
              <a:t>Definitions.net.</a:t>
            </a:r>
            <a:r>
              <a:rPr lang="en-US" sz="1000" dirty="0">
                <a:solidFill>
                  <a:schemeClr val="hlink"/>
                </a:solidFill>
              </a:rPr>
              <a:t> STANDS4 LLC, 2012. Web. 18 Nov. 2012. </a:t>
            </a:r>
            <a:r>
              <a:rPr lang="en-US" sz="1000" dirty="0"/>
              <a:t>&lt;</a:t>
            </a:r>
            <a:r>
              <a:rPr lang="en-US" sz="1000" dirty="0">
                <a:hlinkClick r:id="rId3"/>
              </a:rPr>
              <a:t>http://www.definitions.net/definition/executive function</a:t>
            </a:r>
            <a:r>
              <a:rPr lang="en-US" sz="1000" dirty="0"/>
              <a:t>&gt;. </a:t>
            </a:r>
          </a:p>
        </p:txBody>
      </p:sp>
      <p:pic>
        <p:nvPicPr>
          <p:cNvPr id="12293" name="Picture 5" descr="reverse-pms (2)"/>
          <p:cNvPicPr>
            <a:picLocks noChangeAspect="1" noChangeArrowheads="1"/>
          </p:cNvPicPr>
          <p:nvPr/>
        </p:nvPicPr>
        <p:blipFill>
          <a:blip r:embed="rId4" cstate="print"/>
          <a:srcRect/>
          <a:stretch>
            <a:fillRect/>
          </a:stretch>
        </p:blipFill>
        <p:spPr bwMode="auto">
          <a:xfrm>
            <a:off x="228600" y="152400"/>
            <a:ext cx="1524000" cy="274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60000"/>
                    <a:lumOff val="40000"/>
                  </a:schemeClr>
                </a:solidFill>
              </a:rPr>
              <a:t>The Brain</a:t>
            </a:r>
            <a:endParaRPr lang="en-US" dirty="0">
              <a:solidFill>
                <a:schemeClr val="accent1">
                  <a:lumMod val="60000"/>
                  <a:lumOff val="40000"/>
                </a:schemeClr>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524000"/>
            <a:ext cx="5594349" cy="4195762"/>
          </a:xfrm>
        </p:spPr>
      </p:pic>
      <p:sp>
        <p:nvSpPr>
          <p:cNvPr id="5" name="Text Box 5"/>
          <p:cNvSpPr txBox="1">
            <a:spLocks noChangeArrowheads="1"/>
          </p:cNvSpPr>
          <p:nvPr/>
        </p:nvSpPr>
        <p:spPr bwMode="auto">
          <a:xfrm>
            <a:off x="457200" y="6583363"/>
            <a:ext cx="7924800" cy="366712"/>
          </a:xfrm>
          <a:prstGeom prst="rect">
            <a:avLst/>
          </a:prstGeom>
          <a:noFill/>
          <a:ln w="9525">
            <a:noFill/>
            <a:miter lim="800000"/>
            <a:headEnd/>
            <a:tailEnd/>
          </a:ln>
        </p:spPr>
        <p:txBody>
          <a:bodyPr>
            <a:spAutoFit/>
          </a:bodyPr>
          <a:lstStyle/>
          <a:p>
            <a:pPr>
              <a:spcBef>
                <a:spcPct val="50000"/>
              </a:spcBef>
            </a:pPr>
            <a:r>
              <a:rPr lang="en-US" sz="1200" dirty="0"/>
              <a:t>Image source: </a:t>
            </a:r>
            <a:r>
              <a:rPr lang="en-US" sz="1200" dirty="0">
                <a:hlinkClick r:id="rId3" invalidUrl="http:///"/>
              </a:rPr>
              <a:t>http</a:t>
            </a:r>
            <a:r>
              <a:rPr lang="en-US" sz="1200" dirty="0" smtClean="0">
                <a:hlinkClick r:id="rId4" invalidUrl="http:///"/>
              </a:rPr>
              <a:t>://</a:t>
            </a:r>
            <a:r>
              <a:rPr lang="en-US" sz="1200" dirty="0" smtClean="0">
                <a:solidFill>
                  <a:schemeClr val="hlink"/>
                </a:solidFill>
              </a:rPr>
              <a:t>anatomylibrary99.com</a:t>
            </a:r>
            <a:r>
              <a:rPr lang="en-US" dirty="0" smtClean="0"/>
              <a:t> </a:t>
            </a:r>
            <a:endParaRPr lang="en-US" dirty="0"/>
          </a:p>
        </p:txBody>
      </p:sp>
    </p:spTree>
    <p:extLst>
      <p:ext uri="{BB962C8B-B14F-4D97-AF65-F5344CB8AC3E}">
        <p14:creationId xmlns:p14="http://schemas.microsoft.com/office/powerpoint/2010/main" val="36851035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0678" y="1493174"/>
            <a:ext cx="8161020" cy="507831"/>
          </a:xfrm>
          <a:prstGeom prst="rect">
            <a:avLst/>
          </a:prstGeom>
          <a:noFill/>
        </p:spPr>
        <p:txBody>
          <a:bodyPr wrap="square" rtlCol="0">
            <a:spAutoFit/>
          </a:bodyPr>
          <a:lstStyle/>
          <a:p>
            <a:r>
              <a:rPr lang="en-US" sz="1350" dirty="0"/>
              <a:t>Movie for language tracts: </a:t>
            </a:r>
            <a:r>
              <a:rPr lang="en-US" sz="1350" dirty="0" smtClean="0"/>
              <a:t>orange </a:t>
            </a:r>
            <a:r>
              <a:rPr lang="en-US" sz="1350" dirty="0"/>
              <a:t>is </a:t>
            </a:r>
            <a:r>
              <a:rPr lang="en-US" sz="1350" dirty="0" err="1"/>
              <a:t>Broca</a:t>
            </a:r>
            <a:r>
              <a:rPr lang="en-US" sz="1350" dirty="0"/>
              <a:t>-Wernicke, blue is Wernicke-Parietal, green is </a:t>
            </a:r>
            <a:r>
              <a:rPr lang="en-US" sz="1350" dirty="0" err="1"/>
              <a:t>Broca</a:t>
            </a:r>
            <a:r>
              <a:rPr lang="en-US" sz="1350" dirty="0"/>
              <a:t>-Premotor, Magenta is Premotor-Parietal</a:t>
            </a:r>
          </a:p>
        </p:txBody>
      </p:sp>
      <p:pic>
        <p:nvPicPr>
          <p:cNvPr id="2" name="language_2017071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7796" y="2090500"/>
            <a:ext cx="6286637" cy="3429000"/>
          </a:xfrm>
          <a:prstGeom prst="rect">
            <a:avLst/>
          </a:prstGeom>
        </p:spPr>
      </p:pic>
      <p:sp>
        <p:nvSpPr>
          <p:cNvPr id="7" name="TextBox 6"/>
          <p:cNvSpPr txBox="1"/>
          <p:nvPr/>
        </p:nvSpPr>
        <p:spPr>
          <a:xfrm>
            <a:off x="282930" y="1216174"/>
            <a:ext cx="6970222" cy="300082"/>
          </a:xfrm>
          <a:prstGeom prst="rect">
            <a:avLst/>
          </a:prstGeom>
          <a:noFill/>
        </p:spPr>
        <p:txBody>
          <a:bodyPr wrap="square" rtlCol="0">
            <a:spAutoFit/>
          </a:bodyPr>
          <a:lstStyle/>
          <a:p>
            <a:r>
              <a:rPr lang="en-US" sz="1350" dirty="0"/>
              <a:t>8 y/o male: Normal DTI</a:t>
            </a:r>
          </a:p>
        </p:txBody>
      </p:sp>
    </p:spTree>
    <p:extLst>
      <p:ext uri="{BB962C8B-B14F-4D97-AF65-F5344CB8AC3E}">
        <p14:creationId xmlns:p14="http://schemas.microsoft.com/office/powerpoint/2010/main" val="1510872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908</TotalTime>
  <Words>3237</Words>
  <Application>Microsoft Office PowerPoint</Application>
  <PresentationFormat>On-screen Show (4:3)</PresentationFormat>
  <Paragraphs>290</Paragraphs>
  <Slides>36</Slides>
  <Notes>17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Century Gothic</vt:lpstr>
      <vt:lpstr>Wingdings 3</vt:lpstr>
      <vt:lpstr>Ion</vt:lpstr>
      <vt:lpstr>Central Auditory Impairment (CAI)</vt:lpstr>
      <vt:lpstr>Nemours Central Auditory Impairment Team</vt:lpstr>
      <vt:lpstr>Why is it an ever changing horizon?</vt:lpstr>
      <vt:lpstr>CAPD, APD, or (C)APD… that is the question?</vt:lpstr>
      <vt:lpstr>CAPD  established and defined</vt:lpstr>
      <vt:lpstr>CAPD simplified</vt:lpstr>
      <vt:lpstr>Executive Functions</vt:lpstr>
      <vt:lpstr>The Brain</vt:lpstr>
      <vt:lpstr>PowerPoint Presentation</vt:lpstr>
      <vt:lpstr>The Auditory Pathway</vt:lpstr>
      <vt:lpstr>The Skill Areas Of  Central Auditory Processing</vt:lpstr>
      <vt:lpstr>The Skill Areas Of  Central Auditory Processing</vt:lpstr>
      <vt:lpstr>Common behaviors seen in children with a CAPD diagnosis</vt:lpstr>
      <vt:lpstr>Additional complaints which may be associated with deficit within the auditory pathway</vt:lpstr>
      <vt:lpstr>Nemours Central Auditory Evaluation Process  </vt:lpstr>
      <vt:lpstr>The Central Intake </vt:lpstr>
      <vt:lpstr>Who is an appropriate candidate?</vt:lpstr>
      <vt:lpstr>Co-morbid diagnoses</vt:lpstr>
      <vt:lpstr>Co-morbid diagnoses (continued)</vt:lpstr>
      <vt:lpstr>Multidisciplinary evaluations and their relevance </vt:lpstr>
      <vt:lpstr>Multidisciplinary evaluations (continued)</vt:lpstr>
      <vt:lpstr>The Behavioral CAP  Evaluation </vt:lpstr>
      <vt:lpstr>Diagnosis</vt:lpstr>
      <vt:lpstr>Evaluations for the atypical candidate</vt:lpstr>
      <vt:lpstr>Diagnosis via Electrophysiological and Electroacoustical Evaluations</vt:lpstr>
      <vt:lpstr>Imaging</vt:lpstr>
      <vt:lpstr>Imaging (Continued)</vt:lpstr>
      <vt:lpstr>The evaluation process are many pieces of a puzzle</vt:lpstr>
      <vt:lpstr>Recommendations (aka What do we now?)</vt:lpstr>
      <vt:lpstr>Environmental Accommodations</vt:lpstr>
      <vt:lpstr>Interventional Strategies</vt:lpstr>
      <vt:lpstr>Referral Resources</vt:lpstr>
      <vt:lpstr>What is still on our horizon?</vt:lpstr>
      <vt:lpstr>Questions?</vt:lpstr>
      <vt:lpstr>References</vt:lpstr>
      <vt:lpstr>References (continued)</vt:lpstr>
    </vt:vector>
  </TitlesOfParts>
  <Company>Nemours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Nemours</dc:creator>
  <cp:lastModifiedBy>Tammy Riegner</cp:lastModifiedBy>
  <cp:revision>78</cp:revision>
  <cp:lastPrinted>2017-03-15T13:13:56Z</cp:lastPrinted>
  <dcterms:created xsi:type="dcterms:W3CDTF">2017-02-20T18:28:46Z</dcterms:created>
  <dcterms:modified xsi:type="dcterms:W3CDTF">2017-09-21T15:24:59Z</dcterms:modified>
</cp:coreProperties>
</file>