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14" r:id="rId2"/>
    <p:sldId id="309" r:id="rId3"/>
    <p:sldId id="316" r:id="rId4"/>
    <p:sldId id="317" r:id="rId5"/>
    <p:sldId id="318" r:id="rId6"/>
    <p:sldId id="319" r:id="rId7"/>
    <p:sldId id="329" r:id="rId8"/>
    <p:sldId id="321" r:id="rId9"/>
    <p:sldId id="323" r:id="rId10"/>
    <p:sldId id="332" r:id="rId11"/>
    <p:sldId id="324" r:id="rId12"/>
    <p:sldId id="335" r:id="rId13"/>
    <p:sldId id="328" r:id="rId14"/>
    <p:sldId id="330" r:id="rId15"/>
    <p:sldId id="333" r:id="rId16"/>
    <p:sldId id="304" r:id="rId17"/>
    <p:sldId id="334" r:id="rId18"/>
    <p:sldId id="310" r:id="rId19"/>
    <p:sldId id="308" r:id="rId20"/>
    <p:sldId id="28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8" autoAdjust="0"/>
    <p:restoredTop sz="67372" autoAdjust="0"/>
  </p:normalViewPr>
  <p:slideViewPr>
    <p:cSldViewPr snapToGrid="0" snapToObjects="1">
      <p:cViewPr varScale="1">
        <p:scale>
          <a:sx n="76" d="100"/>
          <a:sy n="76" d="100"/>
        </p:scale>
        <p:origin x="2064" y="96"/>
      </p:cViewPr>
      <p:guideLst>
        <p:guide orient="horz" pos="2160"/>
        <p:guide pos="2880"/>
      </p:guideLst>
    </p:cSldViewPr>
  </p:slideViewPr>
  <p:outlineViewPr>
    <p:cViewPr>
      <p:scale>
        <a:sx n="33" d="100"/>
        <a:sy n="33" d="100"/>
      </p:scale>
      <p:origin x="222" y="68460"/>
    </p:cViewPr>
  </p:outlineViewPr>
  <p:notesTextViewPr>
    <p:cViewPr>
      <p:scale>
        <a:sx n="100" d="100"/>
        <a:sy n="100" d="100"/>
      </p:scale>
      <p:origin x="0" y="0"/>
    </p:cViewPr>
  </p:notesTextViewPr>
  <p:sorterViewPr>
    <p:cViewPr>
      <p:scale>
        <a:sx n="100" d="100"/>
        <a:sy n="100" d="100"/>
      </p:scale>
      <p:origin x="0" y="3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D56E70-A47A-42EF-ADD3-E4485751CFBF}" type="datetimeFigureOut">
              <a:rPr lang="en-US" smtClean="0"/>
              <a:pPr/>
              <a:t>10/4/2017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8573EF-E261-42A5-BE0F-235779E9EC75}" type="slidenum">
              <a:rPr lang="en-US" smtClean="0"/>
              <a:pPr/>
              <a:t>‹#›</a:t>
            </a:fld>
            <a:endParaRPr lang="en-US"/>
          </a:p>
        </p:txBody>
      </p:sp>
    </p:spTree>
    <p:extLst>
      <p:ext uri="{BB962C8B-B14F-4D97-AF65-F5344CB8AC3E}">
        <p14:creationId xmlns:p14="http://schemas.microsoft.com/office/powerpoint/2010/main" val="209938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thank</a:t>
            </a:r>
            <a:r>
              <a:rPr lang="en-US" baseline="0" dirty="0" smtClean="0"/>
              <a:t> you all for coming out.  I am Stephanie Malone, the fourth year audiology extern at Penn State Hershey Medical Center from Towson University, working with Dr. </a:t>
            </a:r>
            <a:r>
              <a:rPr lang="en-US" baseline="0" dirty="0" err="1" smtClean="0"/>
              <a:t>Czarnecki</a:t>
            </a:r>
            <a:r>
              <a:rPr lang="en-US" baseline="0" dirty="0" smtClean="0"/>
              <a:t>.  I am going to pick-up on the discussion about </a:t>
            </a:r>
            <a:r>
              <a:rPr lang="en-US" baseline="0" dirty="0" err="1" smtClean="0"/>
              <a:t>osseointegrated</a:t>
            </a:r>
            <a:r>
              <a:rPr lang="en-US" baseline="0" dirty="0" smtClean="0"/>
              <a:t> hearing devices.</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1</a:t>
            </a:fld>
            <a:endParaRPr lang="en-US"/>
          </a:p>
        </p:txBody>
      </p:sp>
    </p:spTree>
    <p:extLst>
      <p:ext uri="{BB962C8B-B14F-4D97-AF65-F5344CB8AC3E}">
        <p14:creationId xmlns:p14="http://schemas.microsoft.com/office/powerpoint/2010/main" val="157711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With candidacy for kids, you really should consider future need for MRI imaging, and really understand if there kids are actively in sports, an abutment will stick on a lot stronger than a magnet. </a:t>
            </a:r>
          </a:p>
          <a:p>
            <a:r>
              <a:rPr lang="en-US" dirty="0" smtClean="0"/>
              <a:t>Additional considerations, child who has a delay or intellectual disability, it is easier on the caregiver to take care of a </a:t>
            </a:r>
            <a:r>
              <a:rPr lang="en-US" dirty="0" err="1" smtClean="0"/>
              <a:t>softband</a:t>
            </a:r>
            <a:r>
              <a:rPr lang="en-US" dirty="0" smtClean="0"/>
              <a:t>/BAHA</a:t>
            </a:r>
            <a:r>
              <a:rPr lang="en-US" baseline="0" dirty="0" smtClean="0"/>
              <a:t> rather than CROS.</a:t>
            </a:r>
          </a:p>
          <a:p>
            <a:endParaRPr lang="en-US" dirty="0" smtClean="0"/>
          </a:p>
          <a:p>
            <a:r>
              <a:rPr lang="en-US" dirty="0" smtClean="0"/>
              <a:t>Additional device selection</a:t>
            </a:r>
            <a:r>
              <a:rPr lang="en-US" baseline="0" dirty="0" smtClean="0"/>
              <a:t> considerations </a:t>
            </a:r>
            <a:r>
              <a:rPr lang="en-US" dirty="0" smtClean="0"/>
              <a:t>For example, what </a:t>
            </a:r>
            <a:r>
              <a:rPr lang="en-US" dirty="0" err="1" smtClean="0"/>
              <a:t>ive</a:t>
            </a:r>
            <a:r>
              <a:rPr lang="en-US" dirty="0" smtClean="0"/>
              <a:t> seen as a student, individuals will come in and thresholds will be between a 5 and a 5 power. However, you have</a:t>
            </a:r>
            <a:r>
              <a:rPr lang="en-US" baseline="0" dirty="0" smtClean="0"/>
              <a:t> to look at longevity -the long term- do you  want these patients to come in 5 years from now and had a change in hearing and not be able to provide enough power. You want to consider having room to grow with the processor, because you never know if insurance will cover an upgrade. Plus bigger battery is bigger battery life.</a:t>
            </a:r>
            <a:endParaRPr lang="en-US" dirty="0" smtClean="0"/>
          </a:p>
          <a:p>
            <a:endParaRPr lang="en-US" dirty="0" smtClean="0"/>
          </a:p>
          <a:p>
            <a:r>
              <a:rPr lang="en-US" dirty="0" smtClean="0">
                <a:solidFill>
                  <a:srgbClr val="FF0000"/>
                </a:solidFill>
                <a:effectLst>
                  <a:outerShdw blurRad="38100" dist="38100" dir="2700000" algn="tl">
                    <a:srgbClr val="000000">
                      <a:alpha val="43137"/>
                    </a:srgbClr>
                  </a:outerShdw>
                </a:effectLst>
              </a:rPr>
              <a:t>Single Sided Deafness</a:t>
            </a:r>
          </a:p>
          <a:p>
            <a:pPr lvl="1"/>
            <a:r>
              <a:rPr lang="en-US" dirty="0" smtClean="0">
                <a:solidFill>
                  <a:srgbClr val="FF0000"/>
                </a:solidFill>
                <a:effectLst>
                  <a:outerShdw blurRad="38100" dist="38100" dir="2700000" algn="tl">
                    <a:srgbClr val="000000">
                      <a:alpha val="43137"/>
                    </a:srgbClr>
                  </a:outerShdw>
                </a:effectLst>
              </a:rPr>
              <a:t>37% failed one grade</a:t>
            </a:r>
          </a:p>
          <a:p>
            <a:pPr lvl="1"/>
            <a:r>
              <a:rPr lang="en-US" dirty="0" smtClean="0">
                <a:solidFill>
                  <a:srgbClr val="FF0000"/>
                </a:solidFill>
                <a:effectLst>
                  <a:outerShdw blurRad="38100" dist="38100" dir="2700000" algn="tl">
                    <a:srgbClr val="000000">
                      <a:alpha val="43137"/>
                    </a:srgbClr>
                  </a:outerShdw>
                </a:effectLst>
              </a:rPr>
              <a:t>62% failed one grade with right sided hearing loss</a:t>
            </a:r>
          </a:p>
          <a:p>
            <a:pPr lvl="1"/>
            <a:r>
              <a:rPr lang="en-US" dirty="0" smtClean="0">
                <a:solidFill>
                  <a:srgbClr val="FF0000"/>
                </a:solidFill>
                <a:effectLst>
                  <a:outerShdw blurRad="38100" dist="38100" dir="2700000" algn="tl">
                    <a:srgbClr val="000000">
                      <a:alpha val="43137"/>
                    </a:srgbClr>
                  </a:outerShdw>
                </a:effectLst>
              </a:rPr>
              <a:t>Risk increased with severity of loss</a:t>
            </a:r>
          </a:p>
          <a:p>
            <a:pPr lvl="1"/>
            <a:r>
              <a:rPr lang="en-US" dirty="0" smtClean="0">
                <a:solidFill>
                  <a:srgbClr val="FF0000"/>
                </a:solidFill>
                <a:effectLst>
                  <a:outerShdw blurRad="38100" dist="38100" dir="2700000" algn="tl">
                    <a:srgbClr val="000000">
                      <a:alpha val="43137"/>
                    </a:srgbClr>
                  </a:outerShdw>
                </a:effectLst>
              </a:rPr>
              <a:t>Increased speech/language delay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11</a:t>
            </a:fld>
            <a:endParaRPr lang="en-US"/>
          </a:p>
        </p:txBody>
      </p:sp>
    </p:spTree>
    <p:extLst>
      <p:ext uri="{BB962C8B-B14F-4D97-AF65-F5344CB8AC3E}">
        <p14:creationId xmlns:p14="http://schemas.microsoft.com/office/powerpoint/2010/main" val="3736260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fitting</a:t>
            </a:r>
            <a:r>
              <a:rPr lang="en-US" baseline="0" dirty="0" smtClean="0"/>
              <a:t> </a:t>
            </a:r>
            <a:r>
              <a:rPr lang="en-US" baseline="0" dirty="0" err="1" smtClean="0"/>
              <a:t>softband</a:t>
            </a:r>
            <a:r>
              <a:rPr lang="en-US" baseline="0" dirty="0" smtClean="0"/>
              <a:t> or magnet, an audiologist needs to be aware of potential damping effects due to the transcutaneous attenuation of sound. </a:t>
            </a:r>
          </a:p>
          <a:p>
            <a:r>
              <a:rPr lang="en-US" baseline="0" dirty="0" smtClean="0"/>
              <a:t>The gain of the device may need to be increase by approximately 10 dB HL, especially at 1K Hz.  </a:t>
            </a:r>
          </a:p>
          <a:p>
            <a:r>
              <a:rPr lang="en-US" baseline="0" dirty="0" smtClean="0"/>
              <a:t>Using an abutment will compensate for this transcutaneous attenuation of sound because it conducts the sound directly to the skull</a:t>
            </a:r>
            <a:r>
              <a:rPr lang="en-US" baseline="0" dirty="0" smtClean="0"/>
              <a:t>.</a:t>
            </a:r>
          </a:p>
          <a:p>
            <a:endParaRPr lang="en-US" baseline="0" dirty="0" smtClean="0"/>
          </a:p>
          <a:p>
            <a:r>
              <a:rPr lang="en-US" baseline="0" dirty="0" smtClean="0"/>
              <a:t>We </a:t>
            </a:r>
            <a:r>
              <a:rPr lang="en-US" baseline="0" dirty="0" smtClean="0"/>
              <a:t>must also be cognizant of feedback and feedback limits. Should be more worried about feedback in patients using power devices.  The vibrations from the device will come off of the skull and enter the microphone, creating that feedback loop. If feedback occurs, the audiologist should utilize the feedback manager system in the software. </a:t>
            </a:r>
          </a:p>
          <a:p>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12</a:t>
            </a:fld>
            <a:endParaRPr lang="en-US"/>
          </a:p>
        </p:txBody>
      </p:sp>
    </p:spTree>
    <p:extLst>
      <p:ext uri="{BB962C8B-B14F-4D97-AF65-F5344CB8AC3E}">
        <p14:creationId xmlns:p14="http://schemas.microsoft.com/office/powerpoint/2010/main" val="353891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ways to verify that the device has</a:t>
            </a:r>
            <a:r>
              <a:rPr lang="en-US" baseline="0" dirty="0" smtClean="0"/>
              <a:t> been fit appropriately are to utilize verification and validation measures. </a:t>
            </a:r>
          </a:p>
          <a:p>
            <a:endParaRPr lang="en-US" baseline="0" dirty="0" smtClean="0"/>
          </a:p>
          <a:p>
            <a:r>
              <a:rPr lang="en-US" dirty="0" smtClean="0"/>
              <a:t>The</a:t>
            </a:r>
            <a:r>
              <a:rPr lang="en-US" baseline="0" dirty="0" smtClean="0"/>
              <a:t> validation and verification of these devices is important, just as with traditional hearing aids. Included with BAHA fittings is a skull simulator that allows clinicians and parents/caregivers to be able to listen to the BAHA device and assists with trouble shooting. </a:t>
            </a:r>
          </a:p>
          <a:p>
            <a:endParaRPr lang="en-US" baseline="0" dirty="0" smtClean="0"/>
          </a:p>
          <a:p>
            <a:r>
              <a:rPr lang="en-US" baseline="0" dirty="0" smtClean="0"/>
              <a:t>Measurements can be obtained in-situ in the software.</a:t>
            </a:r>
          </a:p>
          <a:p>
            <a:endParaRPr lang="en-US" baseline="0" dirty="0" smtClean="0"/>
          </a:p>
          <a:p>
            <a:r>
              <a:rPr lang="en-US" baseline="0" dirty="0" smtClean="0"/>
              <a:t>Additionally, the use of subjective validation measures, such as questionnaires and reports can be utilized to </a:t>
            </a:r>
            <a:r>
              <a:rPr lang="en-US" baseline="0" dirty="0" smtClean="0"/>
              <a:t>measure perceived benefit and QOL/validate</a:t>
            </a:r>
            <a:r>
              <a:rPr lang="en-US" baseline="0" dirty="0" smtClean="0"/>
              <a:t>. </a:t>
            </a:r>
          </a:p>
          <a:p>
            <a:endParaRPr lang="en-US" baseline="0" dirty="0" smtClean="0"/>
          </a:p>
          <a:p>
            <a:r>
              <a:rPr lang="en-US" baseline="0" dirty="0" smtClean="0"/>
              <a:t>Booth testing should be utilized to determine outcomes and benefits. Which Dr. </a:t>
            </a:r>
            <a:r>
              <a:rPr lang="en-US" baseline="0" dirty="0" err="1" smtClean="0"/>
              <a:t>Isildak</a:t>
            </a:r>
            <a:r>
              <a:rPr lang="en-US" baseline="0" dirty="0" smtClean="0"/>
              <a:t> will further highlight.</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13</a:t>
            </a:fld>
            <a:endParaRPr lang="en-US"/>
          </a:p>
        </p:txBody>
      </p:sp>
    </p:spTree>
    <p:extLst>
      <p:ext uri="{BB962C8B-B14F-4D97-AF65-F5344CB8AC3E}">
        <p14:creationId xmlns:p14="http://schemas.microsoft.com/office/powerpoint/2010/main" val="15106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additional considerations when fitting patients with BAHA devices are the use of assistive listening devices to assist in adverse listening environments. We now have the ability to </a:t>
            </a:r>
            <a:r>
              <a:rPr lang="en-US" baseline="0" dirty="0" smtClean="0"/>
              <a:t>for some manufacturers to connect </a:t>
            </a:r>
            <a:r>
              <a:rPr lang="en-US" baseline="0" dirty="0" smtClean="0"/>
              <a:t>wirelessly to phone clips, </a:t>
            </a:r>
            <a:r>
              <a:rPr lang="en-US" baseline="0" dirty="0" err="1" smtClean="0"/>
              <a:t>tv</a:t>
            </a:r>
            <a:r>
              <a:rPr lang="en-US" baseline="0" dirty="0" smtClean="0"/>
              <a:t> streamers, and directly with the </a:t>
            </a:r>
            <a:r>
              <a:rPr lang="en-US" baseline="0" dirty="0" err="1" smtClean="0"/>
              <a:t>iphone</a:t>
            </a:r>
            <a:r>
              <a:rPr lang="en-US" baseline="0" dirty="0" smtClean="0"/>
              <a:t>. This technology allows for signals to be streamed directly into the </a:t>
            </a:r>
            <a:r>
              <a:rPr lang="en-US" baseline="0" dirty="0" err="1" smtClean="0"/>
              <a:t>baha</a:t>
            </a:r>
            <a:r>
              <a:rPr lang="en-US" baseline="0" dirty="0" smtClean="0"/>
              <a:t>, potentially overcoming the difficulty of background noises. </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14</a:t>
            </a:fld>
            <a:endParaRPr lang="en-US"/>
          </a:p>
        </p:txBody>
      </p:sp>
    </p:spTree>
    <p:extLst>
      <p:ext uri="{BB962C8B-B14F-4D97-AF65-F5344CB8AC3E}">
        <p14:creationId xmlns:p14="http://schemas.microsoft.com/office/powerpoint/2010/main" val="69526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573EF-E261-42A5-BE0F-235779E9EC75}" type="slidenum">
              <a:rPr lang="en-US" smtClean="0"/>
              <a:pPr/>
              <a:t>16</a:t>
            </a:fld>
            <a:endParaRPr lang="en-US"/>
          </a:p>
        </p:txBody>
      </p:sp>
    </p:spTree>
    <p:extLst>
      <p:ext uri="{BB962C8B-B14F-4D97-AF65-F5344CB8AC3E}">
        <p14:creationId xmlns:p14="http://schemas.microsoft.com/office/powerpoint/2010/main" val="264951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 is a non-surgical option alternative for SSD, and is also an alternative for SSD and when you have a hearing loss in the better</a:t>
            </a:r>
            <a:r>
              <a:rPr lang="en-US" baseline="0" dirty="0" smtClean="0"/>
              <a:t> hearing ear (which is considered </a:t>
            </a:r>
            <a:r>
              <a:rPr lang="en-US" baseline="0" dirty="0" err="1" smtClean="0"/>
              <a:t>BiCROS</a:t>
            </a:r>
            <a:r>
              <a:rPr lang="en-US" baseline="0" dirty="0" smtClean="0"/>
              <a:t>). Has both advantages and limitations. Advantage = no surgery Limitation= noise </a:t>
            </a:r>
            <a:r>
              <a:rPr lang="en-US" baseline="0" dirty="0" smtClean="0"/>
              <a:t>. It is also an option if someone is not ready to discuss surgical options. </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17</a:t>
            </a:fld>
            <a:endParaRPr lang="en-US"/>
          </a:p>
        </p:txBody>
      </p:sp>
    </p:spTree>
    <p:extLst>
      <p:ext uri="{BB962C8B-B14F-4D97-AF65-F5344CB8AC3E}">
        <p14:creationId xmlns:p14="http://schemas.microsoft.com/office/powerpoint/2010/main" val="4200486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573EF-E261-42A5-BE0F-235779E9EC75}" type="slidenum">
              <a:rPr lang="en-US" smtClean="0"/>
              <a:pPr/>
              <a:t>18</a:t>
            </a:fld>
            <a:endParaRPr lang="en-US"/>
          </a:p>
        </p:txBody>
      </p:sp>
    </p:spTree>
    <p:extLst>
      <p:ext uri="{BB962C8B-B14F-4D97-AF65-F5344CB8AC3E}">
        <p14:creationId xmlns:p14="http://schemas.microsoft.com/office/powerpoint/2010/main" val="103165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8573EF-E261-42A5-BE0F-235779E9EC75}" type="slidenum">
              <a:rPr lang="en-US" smtClean="0"/>
              <a:pPr/>
              <a:t>19</a:t>
            </a:fld>
            <a:endParaRPr lang="en-US"/>
          </a:p>
        </p:txBody>
      </p:sp>
    </p:spTree>
    <p:extLst>
      <p:ext uri="{BB962C8B-B14F-4D97-AF65-F5344CB8AC3E}">
        <p14:creationId xmlns:p14="http://schemas.microsoft.com/office/powerpoint/2010/main" val="3876801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this point I am going to pass this off </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20</a:t>
            </a:fld>
            <a:endParaRPr lang="en-US"/>
          </a:p>
        </p:txBody>
      </p:sp>
    </p:spTree>
    <p:extLst>
      <p:ext uri="{BB962C8B-B14F-4D97-AF65-F5344CB8AC3E}">
        <p14:creationId xmlns:p14="http://schemas.microsoft.com/office/powerpoint/2010/main" val="411502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beginning, I would just like to state I have no financial disclosures that would be a potential conflict of interest with today’s presentation. </a:t>
            </a:r>
          </a:p>
        </p:txBody>
      </p:sp>
      <p:sp>
        <p:nvSpPr>
          <p:cNvPr id="4" name="Slide Number Placeholder 3"/>
          <p:cNvSpPr>
            <a:spLocks noGrp="1"/>
          </p:cNvSpPr>
          <p:nvPr>
            <p:ph type="sldNum" sz="quarter" idx="10"/>
          </p:nvPr>
        </p:nvSpPr>
        <p:spPr/>
        <p:txBody>
          <a:bodyPr/>
          <a:lstStyle/>
          <a:p>
            <a:fld id="{F78573EF-E261-42A5-BE0F-235779E9EC75}" type="slidenum">
              <a:rPr lang="en-US" smtClean="0"/>
              <a:pPr/>
              <a:t>2</a:t>
            </a:fld>
            <a:endParaRPr lang="en-US"/>
          </a:p>
        </p:txBody>
      </p:sp>
    </p:spTree>
    <p:extLst>
      <p:ext uri="{BB962C8B-B14F-4D97-AF65-F5344CB8AC3E}">
        <p14:creationId xmlns:p14="http://schemas.microsoft.com/office/powerpoint/2010/main" val="244237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Dr. </a:t>
            </a:r>
            <a:r>
              <a:rPr lang="en-US" dirty="0" err="1" smtClean="0"/>
              <a:t>Isildak</a:t>
            </a:r>
            <a:r>
              <a:rPr lang="en-US" dirty="0" smtClean="0"/>
              <a:t> mentioned, </a:t>
            </a:r>
            <a:r>
              <a:rPr lang="en-US" dirty="0" err="1" smtClean="0"/>
              <a:t>Osseointegrated</a:t>
            </a:r>
            <a:r>
              <a:rPr lang="en-US" dirty="0" smtClean="0"/>
              <a:t> </a:t>
            </a:r>
            <a:r>
              <a:rPr lang="en-US" dirty="0"/>
              <a:t>hearing devices are an implantable alternative to traditional amplification, when hearing aids are not a feasible option. </a:t>
            </a:r>
            <a:r>
              <a:rPr lang="en-US" dirty="0" smtClean="0"/>
              <a:t>Dr.</a:t>
            </a:r>
            <a:r>
              <a:rPr lang="en-US" baseline="0" dirty="0" smtClean="0"/>
              <a:t> </a:t>
            </a:r>
            <a:r>
              <a:rPr lang="en-US" baseline="0" dirty="0" err="1" smtClean="0"/>
              <a:t>Isildak</a:t>
            </a:r>
            <a:r>
              <a:rPr lang="en-US" baseline="0" dirty="0" smtClean="0"/>
              <a:t> mentioned the surgical options, and it is important to note that there are additional options, such as on a </a:t>
            </a:r>
            <a:r>
              <a:rPr lang="en-US" baseline="0" dirty="0" err="1" smtClean="0"/>
              <a:t>softband</a:t>
            </a:r>
            <a:r>
              <a:rPr lang="en-US" baseline="0" dirty="0" smtClean="0"/>
              <a:t> and headband as well. </a:t>
            </a:r>
            <a:endParaRPr lang="en-US" dirty="0"/>
          </a:p>
          <a:p>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3</a:t>
            </a:fld>
            <a:endParaRPr lang="en-US"/>
          </a:p>
        </p:txBody>
      </p:sp>
    </p:spTree>
    <p:extLst>
      <p:ext uri="{BB962C8B-B14F-4D97-AF65-F5344CB8AC3E}">
        <p14:creationId xmlns:p14="http://schemas.microsoft.com/office/powerpoint/2010/main" val="151986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briefly</a:t>
            </a:r>
            <a:r>
              <a:rPr lang="en-US" baseline="0" dirty="0" smtClean="0"/>
              <a:t> discussed, Dr. </a:t>
            </a:r>
            <a:r>
              <a:rPr lang="en-US" baseline="0" dirty="0" err="1" smtClean="0"/>
              <a:t>Isildak</a:t>
            </a:r>
            <a:r>
              <a:rPr lang="en-US" baseline="0" dirty="0" smtClean="0"/>
              <a:t> mentioned that t</a:t>
            </a:r>
            <a:r>
              <a:rPr lang="en-US" dirty="0" smtClean="0"/>
              <a:t>here </a:t>
            </a:r>
            <a:r>
              <a:rPr lang="en-US" dirty="0"/>
              <a:t>are multiple types of </a:t>
            </a:r>
            <a:r>
              <a:rPr lang="en-US" dirty="0" err="1"/>
              <a:t>osseointegrated</a:t>
            </a:r>
            <a:r>
              <a:rPr lang="en-US" dirty="0"/>
              <a:t> devices. </a:t>
            </a:r>
            <a:r>
              <a:rPr lang="en-US" dirty="0" smtClean="0"/>
              <a:t>Direct </a:t>
            </a:r>
            <a:r>
              <a:rPr lang="en-US" dirty="0"/>
              <a:t>drive systems are commonly referred to as an abutment and these devices are directly implanted and fuse with the mastoid. They work by directly vibrating the skull to stimulate the cochlea. Skin drive systems include the attract system (or the magnet) as well as the </a:t>
            </a:r>
            <a:r>
              <a:rPr lang="en-US" dirty="0" err="1"/>
              <a:t>softband</a:t>
            </a:r>
            <a:r>
              <a:rPr lang="en-US" dirty="0"/>
              <a:t>/new </a:t>
            </a:r>
            <a:r>
              <a:rPr lang="en-US" dirty="0" err="1" smtClean="0"/>
              <a:t>soundarc</a:t>
            </a:r>
            <a:r>
              <a:rPr lang="en-US" dirty="0" smtClean="0"/>
              <a:t> options</a:t>
            </a:r>
            <a:r>
              <a:rPr lang="en-US" baseline="0" dirty="0" smtClean="0"/>
              <a:t> and stimulate the cochlea </a:t>
            </a:r>
            <a:r>
              <a:rPr lang="en-US" baseline="0" dirty="0" err="1" smtClean="0"/>
              <a:t>transcutaneously</a:t>
            </a:r>
            <a:r>
              <a:rPr lang="en-US"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4</a:t>
            </a:fld>
            <a:endParaRPr lang="en-US"/>
          </a:p>
        </p:txBody>
      </p:sp>
    </p:spTree>
    <p:extLst>
      <p:ext uri="{BB962C8B-B14F-4D97-AF65-F5344CB8AC3E}">
        <p14:creationId xmlns:p14="http://schemas.microsoft.com/office/powerpoint/2010/main" val="282895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a:t>
            </a:r>
            <a:r>
              <a:rPr lang="en-US" dirty="0" smtClean="0"/>
              <a:t>hese </a:t>
            </a:r>
            <a:r>
              <a:rPr lang="en-US" dirty="0"/>
              <a:t>devices are for individuals who will not benefit from traditional amplification </a:t>
            </a:r>
            <a:r>
              <a:rPr lang="en-US" dirty="0" smtClean="0"/>
              <a:t> or</a:t>
            </a:r>
            <a:r>
              <a:rPr lang="en-US" baseline="0" dirty="0" smtClean="0"/>
              <a:t> cannot wear a traditional hearing aid. People with </a:t>
            </a:r>
            <a:r>
              <a:rPr lang="en-US" baseline="0" dirty="0" err="1" smtClean="0"/>
              <a:t>bahas</a:t>
            </a:r>
            <a:r>
              <a:rPr lang="en-US" baseline="0" dirty="0" smtClean="0"/>
              <a:t> may have</a:t>
            </a:r>
            <a:r>
              <a:rPr lang="en-US" dirty="0" smtClean="0"/>
              <a:t> </a:t>
            </a:r>
            <a:r>
              <a:rPr lang="en-US" dirty="0"/>
              <a:t>outer/middle ear malformations, such as atresia or otosclerosis/ossicular chain malformations, </a:t>
            </a:r>
            <a:r>
              <a:rPr lang="en-US" dirty="0" err="1"/>
              <a:t>cranoiofacial</a:t>
            </a:r>
            <a:r>
              <a:rPr lang="en-US" dirty="0"/>
              <a:t> abnormalities, such as those associated with syndromes, chronic infections or active drainage where the external canal needs to be opened, Trauma to the ear/temporal bone, surgically altered external canals, CHL/MHL where there are present air-bone gaps, and single sided deafness. </a:t>
            </a:r>
          </a:p>
        </p:txBody>
      </p:sp>
      <p:sp>
        <p:nvSpPr>
          <p:cNvPr id="4" name="Slide Number Placeholder 3"/>
          <p:cNvSpPr>
            <a:spLocks noGrp="1"/>
          </p:cNvSpPr>
          <p:nvPr>
            <p:ph type="sldNum" sz="quarter" idx="10"/>
          </p:nvPr>
        </p:nvSpPr>
        <p:spPr/>
        <p:txBody>
          <a:bodyPr/>
          <a:lstStyle/>
          <a:p>
            <a:fld id="{F78573EF-E261-42A5-BE0F-235779E9EC75}" type="slidenum">
              <a:rPr lang="en-US" smtClean="0"/>
              <a:pPr/>
              <a:t>5</a:t>
            </a:fld>
            <a:endParaRPr lang="en-US"/>
          </a:p>
        </p:txBody>
      </p:sp>
    </p:spTree>
    <p:extLst>
      <p:ext uri="{BB962C8B-B14F-4D97-AF65-F5344CB8AC3E}">
        <p14:creationId xmlns:p14="http://schemas.microsoft.com/office/powerpoint/2010/main" val="2984926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r>
              <a:rPr lang="en-US" dirty="0" smtClean="0"/>
              <a:t>As Dr. </a:t>
            </a:r>
            <a:r>
              <a:rPr lang="en-US" dirty="0" err="1" smtClean="0"/>
              <a:t>Isildak</a:t>
            </a:r>
            <a:r>
              <a:rPr lang="en-US" dirty="0" smtClean="0"/>
              <a:t> briefly mentioned, candidacy </a:t>
            </a:r>
            <a:r>
              <a:rPr lang="en-US" dirty="0"/>
              <a:t>criteria varies slightly between the adult and pediatric populations</a:t>
            </a:r>
            <a:r>
              <a:rPr lang="en-US" dirty="0" smtClean="0"/>
              <a:t>. Most</a:t>
            </a:r>
            <a:r>
              <a:rPr lang="en-US" baseline="0" dirty="0" smtClean="0"/>
              <a:t> protocols for c</a:t>
            </a:r>
            <a:r>
              <a:rPr lang="en-US" dirty="0" smtClean="0"/>
              <a:t>hildren require the child to be between the ages of 6 and 7</a:t>
            </a:r>
            <a:r>
              <a:rPr lang="en-US" baseline="0" dirty="0" smtClean="0"/>
              <a:t> to be deemed </a:t>
            </a:r>
            <a:r>
              <a:rPr lang="en-US" dirty="0" smtClean="0"/>
              <a:t> surgical</a:t>
            </a:r>
            <a:r>
              <a:rPr lang="en-US" baseline="0" dirty="0" smtClean="0"/>
              <a:t> candidates. However, prior to that age, headband options are available for children who meet candidacy criteria. </a:t>
            </a:r>
          </a:p>
          <a:p>
            <a:pPr defTabSz="931774">
              <a:defRPr/>
            </a:pPr>
            <a:endParaRPr lang="en-US" baseline="0" dirty="0" smtClean="0"/>
          </a:p>
          <a:p>
            <a:pPr defTabSz="931774">
              <a:defRPr/>
            </a:pPr>
            <a:r>
              <a:rPr lang="en-US" baseline="0" dirty="0" smtClean="0"/>
              <a:t>Candidacy criteria for individuals with CHL or MHL require an Air-bone gap of 30 dB or greater.</a:t>
            </a:r>
          </a:p>
          <a:p>
            <a:pPr defTabSz="931774">
              <a:defRPr/>
            </a:pPr>
            <a:r>
              <a:rPr lang="en-US" baseline="0" dirty="0" smtClean="0"/>
              <a:t>Pure tone bone conduction scores at 500, 1000, 2000, and 3000 Hz must be 65 dB HL or better. </a:t>
            </a:r>
          </a:p>
        </p:txBody>
      </p:sp>
      <p:sp>
        <p:nvSpPr>
          <p:cNvPr id="4" name="Slide Number Placeholder 3"/>
          <p:cNvSpPr>
            <a:spLocks noGrp="1"/>
          </p:cNvSpPr>
          <p:nvPr>
            <p:ph type="sldNum" sz="quarter" idx="10"/>
          </p:nvPr>
        </p:nvSpPr>
        <p:spPr/>
        <p:txBody>
          <a:bodyPr/>
          <a:lstStyle/>
          <a:p>
            <a:fld id="{F78573EF-E261-42A5-BE0F-235779E9EC75}" type="slidenum">
              <a:rPr lang="en-US" smtClean="0"/>
              <a:pPr/>
              <a:t>6</a:t>
            </a:fld>
            <a:endParaRPr lang="en-US"/>
          </a:p>
        </p:txBody>
      </p:sp>
    </p:spTree>
    <p:extLst>
      <p:ext uri="{BB962C8B-B14F-4D97-AF65-F5344CB8AC3E}">
        <p14:creationId xmlns:p14="http://schemas.microsoft.com/office/powerpoint/2010/main" val="358471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Single-sided deafness</a:t>
            </a:r>
            <a:r>
              <a:rPr lang="en-US" baseline="0" dirty="0" smtClean="0"/>
              <a:t> candidacy requires there to be one normal hearing ear in which the pure tone average is measured at 500, 1000, 2000, and 3000 Hz, and unilateral hearing loss in the other ear. </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7</a:t>
            </a:fld>
            <a:endParaRPr lang="en-US"/>
          </a:p>
        </p:txBody>
      </p:sp>
    </p:spTree>
    <p:extLst>
      <p:ext uri="{BB962C8B-B14F-4D97-AF65-F5344CB8AC3E}">
        <p14:creationId xmlns:p14="http://schemas.microsoft.com/office/powerpoint/2010/main" val="187899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Bilateral devices can be implanted or</a:t>
            </a:r>
            <a:r>
              <a:rPr lang="en-US" baseline="0" dirty="0" smtClean="0"/>
              <a:t> worn on a headband for reasons such as deformities in both ears, such as atresia, someone with active drainage in both ears who cannot utilize traditional amplification. Additionally, individuals with bilateral conductive or mixed hearing losses.</a:t>
            </a:r>
          </a:p>
          <a:p>
            <a:endParaRPr lang="en-US" baseline="0" dirty="0" smtClean="0"/>
          </a:p>
          <a:p>
            <a:r>
              <a:rPr lang="en-US" baseline="0" dirty="0" smtClean="0"/>
              <a:t>There are studies that have evaluated pre- and post- outcomes using behavioral testing and questionnaires and have reported Improved ability to localize with bilateral </a:t>
            </a:r>
            <a:r>
              <a:rPr lang="en-US" baseline="0" dirty="0" err="1" smtClean="0"/>
              <a:t>osseointegrated</a:t>
            </a:r>
            <a:r>
              <a:rPr lang="en-US" baseline="0" dirty="0" smtClean="0"/>
              <a:t> devices, improved abilities in background noise, as well as better speech understanding and quality of life. </a:t>
            </a:r>
          </a:p>
          <a:p>
            <a:endParaRPr lang="en-US" baseline="0" dirty="0" smtClean="0"/>
          </a:p>
          <a:p>
            <a:r>
              <a:rPr lang="en-US" dirty="0" smtClean="0"/>
              <a:t>How do we know what side to implant first? Does insurance cover</a:t>
            </a:r>
            <a:r>
              <a:rPr lang="en-US" baseline="0" dirty="0" smtClean="0"/>
              <a:t> both at once?</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8</a:t>
            </a:fld>
            <a:endParaRPr lang="en-US"/>
          </a:p>
        </p:txBody>
      </p:sp>
    </p:spTree>
    <p:extLst>
      <p:ext uri="{BB962C8B-B14F-4D97-AF65-F5344CB8AC3E}">
        <p14:creationId xmlns:p14="http://schemas.microsoft.com/office/powerpoint/2010/main" val="364991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a:t>
            </a:r>
            <a:r>
              <a:rPr lang="en-US" baseline="0" dirty="0" smtClean="0"/>
              <a:t> evaluation process of these potential candidates is important, as FDA criteria may be needed for insurance reimbursement purposes. Evaluations and protocols will vary between clinics, but commonly an evaluation requires the use of questionnaires, behavioral testing, and speech in noise tests with various listening conditions. At our facility, we make sure we have a full </a:t>
            </a:r>
            <a:r>
              <a:rPr lang="en-US" baseline="0" dirty="0" err="1" smtClean="0"/>
              <a:t>audiologic</a:t>
            </a:r>
            <a:r>
              <a:rPr lang="en-US" baseline="0" dirty="0" smtClean="0"/>
              <a:t> evaluation, if one has not been completed prior.  On the audiogram, we are looking to see if the patient has single sided deafness, a conductive hearing loss, or mixed hearing loss. Then we are looking to see if the air-bone gaps are 30 dB HL or greater at the pure tone averaged frequencies and if that sensorineural component is at least mild to moderate. </a:t>
            </a:r>
          </a:p>
          <a:p>
            <a:endParaRPr lang="en-US" baseline="0" dirty="0" smtClean="0"/>
          </a:p>
          <a:p>
            <a:r>
              <a:rPr lang="en-US" baseline="0" dirty="0" smtClean="0"/>
              <a:t>Once we finish </a:t>
            </a:r>
            <a:r>
              <a:rPr lang="en-US" baseline="0" dirty="0" err="1" smtClean="0"/>
              <a:t>audiologic</a:t>
            </a:r>
            <a:r>
              <a:rPr lang="en-US" baseline="0" dirty="0" smtClean="0"/>
              <a:t> testing, we program the BAHA device and perform in-situ BC measurements. It is important when doing in situ measurements to test all of the frequencies including inter-octaves, because it provides more frequencies and better sound quality. </a:t>
            </a:r>
          </a:p>
          <a:p>
            <a:endParaRPr lang="en-US" baseline="0" dirty="0" smtClean="0"/>
          </a:p>
          <a:p>
            <a:r>
              <a:rPr lang="en-US" baseline="0" dirty="0" smtClean="0"/>
              <a:t>After in-situ measurements, we will do aided sound field testing utilizing narrow-band noise stimuli to establish aided benefit with the BAHA on. </a:t>
            </a:r>
          </a:p>
          <a:p>
            <a:endParaRPr lang="en-US" baseline="0" dirty="0" smtClean="0"/>
          </a:p>
          <a:p>
            <a:r>
              <a:rPr lang="en-US" baseline="0" dirty="0" smtClean="0"/>
              <a:t>The next portion of the evaluation includes the use of speech in noise testing. There are various clinically available tests that can be utilized. We use the AZ BIO sentence lists at our facility. We test the patient in multiple signal-to-noise ratio conditions, including AZ BIO lists in quiet, +10 dB SNR, +5 dB SNR, and 0 dB SNR with the patient facing 0 degrees azimuth to the noise stimulus and 90 degrees to the speech stimulus. The use of speech in noise tests help to simulate a more realistic listening environment, and can be repeated post-implantation to assess outcomes and benefit. </a:t>
            </a:r>
          </a:p>
          <a:p>
            <a:endParaRPr lang="en-US" baseline="0" dirty="0" smtClean="0"/>
          </a:p>
          <a:p>
            <a:r>
              <a:rPr lang="en-US" baseline="0" dirty="0" smtClean="0"/>
              <a:t>We repeat this testing with both the soft and hard bands to  further determine candidacy for either the attract system or connect system (whether candidate for abutment or magnet). We then refer to our colleagues in Otology  to further evaluate for surgical candidacy. </a:t>
            </a:r>
            <a:endParaRPr lang="en-US" dirty="0" smtClean="0"/>
          </a:p>
          <a:p>
            <a:endParaRPr lang="en-US" dirty="0" smtClean="0"/>
          </a:p>
          <a:p>
            <a:r>
              <a:rPr lang="en-US" dirty="0" smtClean="0"/>
              <a:t>When doing </a:t>
            </a:r>
            <a:r>
              <a:rPr lang="en-US" dirty="0" err="1" smtClean="0"/>
              <a:t>bc</a:t>
            </a:r>
            <a:r>
              <a:rPr lang="en-US" dirty="0" smtClean="0"/>
              <a:t> direct important to do all frequencies because it really gives you ability to improve sound quality with device on.</a:t>
            </a:r>
            <a:endParaRPr lang="en-US" dirty="0"/>
          </a:p>
        </p:txBody>
      </p:sp>
      <p:sp>
        <p:nvSpPr>
          <p:cNvPr id="4" name="Slide Number Placeholder 3"/>
          <p:cNvSpPr>
            <a:spLocks noGrp="1"/>
          </p:cNvSpPr>
          <p:nvPr>
            <p:ph type="sldNum" sz="quarter" idx="10"/>
          </p:nvPr>
        </p:nvSpPr>
        <p:spPr/>
        <p:txBody>
          <a:bodyPr/>
          <a:lstStyle/>
          <a:p>
            <a:fld id="{F78573EF-E261-42A5-BE0F-235779E9EC75}" type="slidenum">
              <a:rPr lang="en-US" smtClean="0"/>
              <a:pPr/>
              <a:t>9</a:t>
            </a:fld>
            <a:endParaRPr lang="en-US"/>
          </a:p>
        </p:txBody>
      </p:sp>
    </p:spTree>
    <p:extLst>
      <p:ext uri="{BB962C8B-B14F-4D97-AF65-F5344CB8AC3E}">
        <p14:creationId xmlns:p14="http://schemas.microsoft.com/office/powerpoint/2010/main" val="133207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7882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781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PT band-inspired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34937"/>
            <a:ext cx="9174240" cy="1055038"/>
          </a:xfrm>
          <a:prstGeom prst="rect">
            <a:avLst/>
          </a:prstGeom>
        </p:spPr>
      </p:pic>
    </p:spTree>
    <p:extLst>
      <p:ext uri="{BB962C8B-B14F-4D97-AF65-F5344CB8AC3E}">
        <p14:creationId xmlns:p14="http://schemas.microsoft.com/office/powerpoint/2010/main" val="249221910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2219361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mailto:bczarnecki@pennstatehealth.psu.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Osseointegrated</a:t>
            </a:r>
            <a:r>
              <a:rPr lang="en-US" dirty="0"/>
              <a:t> Hearing Devices &amp; Outcomes</a:t>
            </a:r>
          </a:p>
        </p:txBody>
      </p:sp>
      <p:sp>
        <p:nvSpPr>
          <p:cNvPr id="3" name="Subtitle 2"/>
          <p:cNvSpPr>
            <a:spLocks noGrp="1"/>
          </p:cNvSpPr>
          <p:nvPr>
            <p:ph type="subTitle" idx="1"/>
          </p:nvPr>
        </p:nvSpPr>
        <p:spPr/>
        <p:txBody>
          <a:bodyPr/>
          <a:lstStyle/>
          <a:p>
            <a:r>
              <a:rPr lang="en-US" dirty="0"/>
              <a:t>Stephanie Malone, B. A.</a:t>
            </a:r>
          </a:p>
          <a:p>
            <a:r>
              <a:rPr lang="en-US" dirty="0"/>
              <a:t>smalone@pennstatehealth.psu.edu </a:t>
            </a:r>
          </a:p>
        </p:txBody>
      </p:sp>
    </p:spTree>
    <p:extLst>
      <p:ext uri="{BB962C8B-B14F-4D97-AF65-F5344CB8AC3E}">
        <p14:creationId xmlns:p14="http://schemas.microsoft.com/office/powerpoint/2010/main" val="717501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Candidacy Considerations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6846573"/>
              </p:ext>
            </p:extLst>
          </p:nvPr>
        </p:nvGraphicFramePr>
        <p:xfrm>
          <a:off x="457200" y="1600200"/>
          <a:ext cx="8229600" cy="2966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Connect System</a:t>
                      </a:r>
                      <a:endParaRPr lang="en-US" dirty="0"/>
                    </a:p>
                  </a:txBody>
                  <a:tcPr/>
                </a:tc>
                <a:tc>
                  <a:txBody>
                    <a:bodyPr/>
                    <a:lstStyle/>
                    <a:p>
                      <a:pPr algn="ctr"/>
                      <a:r>
                        <a:rPr lang="en-US" dirty="0" smtClean="0"/>
                        <a:t>Attract System</a:t>
                      </a:r>
                      <a:endParaRPr lang="en-US" dirty="0"/>
                    </a:p>
                  </a:txBody>
                  <a:tcPr/>
                </a:tc>
              </a:tr>
              <a:tr h="370840">
                <a:tc>
                  <a:txBody>
                    <a:bodyPr/>
                    <a:lstStyle/>
                    <a:p>
                      <a:r>
                        <a:rPr lang="en-US" dirty="0" smtClean="0"/>
                        <a:t>Maximu</a:t>
                      </a:r>
                      <a:r>
                        <a:rPr lang="en-US" baseline="0" dirty="0" smtClean="0"/>
                        <a:t>m retention for active lifestyle</a:t>
                      </a:r>
                      <a:endParaRPr lang="en-US" dirty="0"/>
                    </a:p>
                  </a:txBody>
                  <a:tcPr/>
                </a:tc>
                <a:tc>
                  <a:txBody>
                    <a:bodyPr/>
                    <a:lstStyle/>
                    <a:p>
                      <a:r>
                        <a:rPr lang="en-US" dirty="0" smtClean="0"/>
                        <a:t>Cosmetically appealing/Discreet</a:t>
                      </a:r>
                      <a:r>
                        <a:rPr lang="en-US" baseline="0" dirty="0" smtClean="0"/>
                        <a:t> </a:t>
                      </a:r>
                      <a:endParaRPr lang="en-US" dirty="0"/>
                    </a:p>
                  </a:txBody>
                  <a:tcPr/>
                </a:tc>
              </a:tr>
              <a:tr h="370840">
                <a:tc>
                  <a:txBody>
                    <a:bodyPr/>
                    <a:lstStyle/>
                    <a:p>
                      <a:r>
                        <a:rPr lang="en-US" dirty="0" smtClean="0"/>
                        <a:t>MRI up to 3.0 Tesla </a:t>
                      </a:r>
                      <a:endParaRPr lang="en-US" dirty="0"/>
                    </a:p>
                  </a:txBody>
                  <a:tcPr/>
                </a:tc>
                <a:tc>
                  <a:txBody>
                    <a:bodyPr/>
                    <a:lstStyle/>
                    <a:p>
                      <a:r>
                        <a:rPr lang="en-US" dirty="0" smtClean="0"/>
                        <a:t>No wound</a:t>
                      </a:r>
                      <a:r>
                        <a:rPr lang="en-US" baseline="0" dirty="0" smtClean="0"/>
                        <a:t> care</a:t>
                      </a:r>
                      <a:endParaRPr lang="en-US" dirty="0"/>
                    </a:p>
                  </a:txBody>
                  <a:tcPr/>
                </a:tc>
              </a:tr>
              <a:tr h="370840">
                <a:tc>
                  <a:txBody>
                    <a:bodyPr/>
                    <a:lstStyle/>
                    <a:p>
                      <a:r>
                        <a:rPr lang="en-US" dirty="0" smtClean="0"/>
                        <a:t>Maximum</a:t>
                      </a:r>
                      <a:r>
                        <a:rPr lang="en-US" baseline="0" dirty="0" smtClean="0"/>
                        <a:t> performance </a:t>
                      </a:r>
                      <a:endParaRPr lang="en-US" dirty="0"/>
                    </a:p>
                  </a:txBody>
                  <a:tcPr/>
                </a:tc>
                <a:tc>
                  <a:txBody>
                    <a:bodyPr/>
                    <a:lstStyle/>
                    <a:p>
                      <a:r>
                        <a:rPr lang="en-US" dirty="0" smtClean="0"/>
                        <a:t>Good</a:t>
                      </a:r>
                      <a:r>
                        <a:rPr lang="en-US" baseline="0" dirty="0" smtClean="0"/>
                        <a:t> for dexterity problems </a:t>
                      </a:r>
                      <a:endParaRPr lang="en-US" dirty="0"/>
                    </a:p>
                  </a:txBody>
                  <a:tcPr/>
                </a:tc>
              </a:tr>
              <a:tr h="370840">
                <a:tc>
                  <a:txBody>
                    <a:bodyPr/>
                    <a:lstStyle/>
                    <a:p>
                      <a:endParaRPr lang="en-US" dirty="0"/>
                    </a:p>
                  </a:txBody>
                  <a:tcPr/>
                </a:tc>
                <a:tc>
                  <a:txBody>
                    <a:bodyPr/>
                    <a:lstStyle/>
                    <a:p>
                      <a:r>
                        <a:rPr lang="en-US" dirty="0" smtClean="0"/>
                        <a:t>Les</a:t>
                      </a:r>
                      <a:r>
                        <a:rPr lang="en-US" baseline="0" dirty="0" smtClean="0"/>
                        <a:t>s risk of implant loss due to trauma </a:t>
                      </a:r>
                      <a:endParaRPr lang="en-US" dirty="0"/>
                    </a:p>
                  </a:txBody>
                  <a:tcPr/>
                </a:tc>
              </a:tr>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410114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AB016E-97D0-4FA3-9D2B-4845496037E4}"/>
              </a:ext>
            </a:extLst>
          </p:cNvPr>
          <p:cNvSpPr>
            <a:spLocks noGrp="1"/>
          </p:cNvSpPr>
          <p:nvPr>
            <p:ph type="title"/>
          </p:nvPr>
        </p:nvSpPr>
        <p:spPr/>
        <p:txBody>
          <a:bodyPr/>
          <a:lstStyle/>
          <a:p>
            <a:r>
              <a:rPr lang="en-US" dirty="0" smtClean="0"/>
              <a:t>Device Selection Considerations</a:t>
            </a:r>
            <a:endParaRPr lang="en-US" dirty="0"/>
          </a:p>
        </p:txBody>
      </p:sp>
      <p:sp>
        <p:nvSpPr>
          <p:cNvPr id="3" name="Content Placeholder 2">
            <a:extLst>
              <a:ext uri="{FF2B5EF4-FFF2-40B4-BE49-F238E27FC236}">
                <a16:creationId xmlns="" xmlns:a16="http://schemas.microsoft.com/office/drawing/2014/main" id="{E263920A-C2EB-4FC4-8008-0EBDEAC3BFBA}"/>
              </a:ext>
            </a:extLst>
          </p:cNvPr>
          <p:cNvSpPr>
            <a:spLocks noGrp="1"/>
          </p:cNvSpPr>
          <p:nvPr>
            <p:ph idx="1"/>
          </p:nvPr>
        </p:nvSpPr>
        <p:spPr/>
        <p:txBody>
          <a:bodyPr/>
          <a:lstStyle/>
          <a:p>
            <a:r>
              <a:rPr lang="en-US" dirty="0" smtClean="0"/>
              <a:t>Need for MRI</a:t>
            </a:r>
          </a:p>
          <a:p>
            <a:r>
              <a:rPr lang="en-US" dirty="0" smtClean="0"/>
              <a:t>Available power</a:t>
            </a:r>
          </a:p>
          <a:p>
            <a:r>
              <a:rPr lang="en-US" dirty="0" smtClean="0"/>
              <a:t>Longevity </a:t>
            </a:r>
          </a:p>
          <a:p>
            <a:r>
              <a:rPr lang="en-US" dirty="0" smtClean="0"/>
              <a:t>Pediatric Considerations</a:t>
            </a:r>
          </a:p>
          <a:p>
            <a:endParaRPr lang="en-US" dirty="0"/>
          </a:p>
        </p:txBody>
      </p:sp>
    </p:spTree>
    <p:extLst>
      <p:ext uri="{BB962C8B-B14F-4D97-AF65-F5344CB8AC3E}">
        <p14:creationId xmlns:p14="http://schemas.microsoft.com/office/powerpoint/2010/main" val="1393120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Considerations</a:t>
            </a:r>
            <a:endParaRPr lang="en-US" dirty="0"/>
          </a:p>
        </p:txBody>
      </p:sp>
      <p:sp>
        <p:nvSpPr>
          <p:cNvPr id="3" name="Content Placeholder 2"/>
          <p:cNvSpPr>
            <a:spLocks noGrp="1"/>
          </p:cNvSpPr>
          <p:nvPr>
            <p:ph idx="1"/>
          </p:nvPr>
        </p:nvSpPr>
        <p:spPr/>
        <p:txBody>
          <a:bodyPr/>
          <a:lstStyle/>
          <a:p>
            <a:r>
              <a:rPr lang="en-US" dirty="0" err="1" smtClean="0"/>
              <a:t>Softband</a:t>
            </a:r>
            <a:r>
              <a:rPr lang="en-US" dirty="0" smtClean="0"/>
              <a:t>/Magnet</a:t>
            </a:r>
          </a:p>
          <a:p>
            <a:r>
              <a:rPr lang="en-US" dirty="0" smtClean="0"/>
              <a:t>Abutment</a:t>
            </a:r>
          </a:p>
          <a:p>
            <a:r>
              <a:rPr lang="en-US" dirty="0" smtClean="0"/>
              <a:t>Feedback</a:t>
            </a:r>
            <a:endParaRPr lang="en-US" dirty="0"/>
          </a:p>
        </p:txBody>
      </p:sp>
    </p:spTree>
    <p:extLst>
      <p:ext uri="{BB962C8B-B14F-4D97-AF65-F5344CB8AC3E}">
        <p14:creationId xmlns:p14="http://schemas.microsoft.com/office/powerpoint/2010/main" val="201672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42ECAA-59F5-48B8-9F69-D51FA9BDFFA9}"/>
              </a:ext>
            </a:extLst>
          </p:cNvPr>
          <p:cNvSpPr>
            <a:spLocks noGrp="1"/>
          </p:cNvSpPr>
          <p:nvPr>
            <p:ph type="title"/>
          </p:nvPr>
        </p:nvSpPr>
        <p:spPr/>
        <p:txBody>
          <a:bodyPr/>
          <a:lstStyle/>
          <a:p>
            <a:r>
              <a:rPr lang="en-US" dirty="0" smtClean="0"/>
              <a:t>Validation &amp; Verification</a:t>
            </a:r>
            <a:endParaRPr lang="en-US" dirty="0"/>
          </a:p>
        </p:txBody>
      </p:sp>
      <p:sp>
        <p:nvSpPr>
          <p:cNvPr id="3" name="Content Placeholder 2">
            <a:extLst>
              <a:ext uri="{FF2B5EF4-FFF2-40B4-BE49-F238E27FC236}">
                <a16:creationId xmlns="" xmlns:a16="http://schemas.microsoft.com/office/drawing/2014/main" id="{3BD10396-BEDF-47AD-9A45-FFDD52938898}"/>
              </a:ext>
            </a:extLst>
          </p:cNvPr>
          <p:cNvSpPr>
            <a:spLocks noGrp="1"/>
          </p:cNvSpPr>
          <p:nvPr>
            <p:ph idx="1"/>
          </p:nvPr>
        </p:nvSpPr>
        <p:spPr/>
        <p:txBody>
          <a:bodyPr/>
          <a:lstStyle/>
          <a:p>
            <a:r>
              <a:rPr lang="en-US" dirty="0"/>
              <a:t>Skull Simulator </a:t>
            </a:r>
          </a:p>
          <a:p>
            <a:r>
              <a:rPr lang="en-US" dirty="0"/>
              <a:t>B/C direct or software </a:t>
            </a:r>
            <a:r>
              <a:rPr lang="en-US" dirty="0" smtClean="0"/>
              <a:t>measurements</a:t>
            </a:r>
          </a:p>
          <a:p>
            <a:r>
              <a:rPr lang="en-US" dirty="0" smtClean="0"/>
              <a:t>Booth Testing (Behavioral)</a:t>
            </a:r>
          </a:p>
          <a:p>
            <a:r>
              <a:rPr lang="en-US" dirty="0" err="1" smtClean="0"/>
              <a:t>Verifit</a:t>
            </a:r>
            <a:r>
              <a:rPr lang="en-US" dirty="0" smtClean="0"/>
              <a:t> Test Box </a:t>
            </a:r>
            <a:endParaRPr lang="en-US" dirty="0"/>
          </a:p>
          <a:p>
            <a:r>
              <a:rPr lang="en-US" dirty="0"/>
              <a:t>Subjective Measure</a:t>
            </a:r>
          </a:p>
          <a:p>
            <a:pPr lvl="1"/>
            <a:r>
              <a:rPr lang="en-US" dirty="0"/>
              <a:t>Patient/family/teacher </a:t>
            </a:r>
            <a:r>
              <a:rPr lang="en-US" dirty="0" smtClean="0"/>
              <a:t>reports</a:t>
            </a:r>
          </a:p>
          <a:p>
            <a:pPr lvl="1"/>
            <a:r>
              <a:rPr lang="en-US" dirty="0" smtClean="0"/>
              <a:t>Questionnaires</a:t>
            </a:r>
          </a:p>
          <a:p>
            <a:pPr lvl="1"/>
            <a:endParaRPr lang="en-US" dirty="0"/>
          </a:p>
          <a:p>
            <a:pPr marL="457200" lvl="1" indent="0">
              <a:buNone/>
            </a:pPr>
            <a:endParaRPr lang="en-US" dirty="0" smtClean="0"/>
          </a:p>
        </p:txBody>
      </p:sp>
    </p:spTree>
    <p:extLst>
      <p:ext uri="{BB962C8B-B14F-4D97-AF65-F5344CB8AC3E}">
        <p14:creationId xmlns:p14="http://schemas.microsoft.com/office/powerpoint/2010/main" val="1059373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Technology</a:t>
            </a:r>
            <a:endParaRPr lang="en-US" dirty="0"/>
          </a:p>
        </p:txBody>
      </p:sp>
      <p:sp>
        <p:nvSpPr>
          <p:cNvPr id="3" name="Content Placeholder 2"/>
          <p:cNvSpPr>
            <a:spLocks noGrp="1"/>
          </p:cNvSpPr>
          <p:nvPr>
            <p:ph idx="1"/>
          </p:nvPr>
        </p:nvSpPr>
        <p:spPr/>
        <p:txBody>
          <a:bodyPr/>
          <a:lstStyle/>
          <a:p>
            <a:r>
              <a:rPr lang="en-US" dirty="0" smtClean="0"/>
              <a:t>Bluetooth technology</a:t>
            </a:r>
          </a:p>
          <a:p>
            <a:r>
              <a:rPr lang="en-US" dirty="0" smtClean="0"/>
              <a:t>Wireless microphones</a:t>
            </a:r>
          </a:p>
          <a:p>
            <a:r>
              <a:rPr lang="en-US" dirty="0" smtClean="0"/>
              <a:t>Phone Clips</a:t>
            </a:r>
          </a:p>
          <a:p>
            <a:r>
              <a:rPr lang="en-US" dirty="0" smtClean="0"/>
              <a:t>TV Streamers </a:t>
            </a:r>
          </a:p>
          <a:p>
            <a:r>
              <a:rPr lang="en-US" dirty="0" smtClean="0"/>
              <a:t>iPhone Connectivity </a:t>
            </a:r>
            <a:endParaRPr lang="en-US" dirty="0"/>
          </a:p>
        </p:txBody>
      </p:sp>
    </p:spTree>
    <p:extLst>
      <p:ext uri="{BB962C8B-B14F-4D97-AF65-F5344CB8AC3E}">
        <p14:creationId xmlns:p14="http://schemas.microsoft.com/office/powerpoint/2010/main" val="2891998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17172"/>
              </p:ext>
            </p:extLst>
          </p:nvPr>
        </p:nvGraphicFramePr>
        <p:xfrm>
          <a:off x="457200" y="1600196"/>
          <a:ext cx="8363243" cy="2187528"/>
        </p:xfrm>
        <a:graphic>
          <a:graphicData uri="http://schemas.openxmlformats.org/drawingml/2006/table">
            <a:tbl>
              <a:tblPr firstRow="1" bandRow="1">
                <a:tableStyleId>{5C22544A-7EE6-4342-B048-85BDC9FD1C3A}</a:tableStyleId>
              </a:tblPr>
              <a:tblGrid>
                <a:gridCol w="3441796"/>
                <a:gridCol w="4921447"/>
              </a:tblGrid>
              <a:tr h="546882">
                <a:tc>
                  <a:txBody>
                    <a:bodyPr/>
                    <a:lstStyle/>
                    <a:p>
                      <a:r>
                        <a:rPr lang="en-US" dirty="0" smtClean="0"/>
                        <a:t>Condition</a:t>
                      </a:r>
                      <a:endParaRPr lang="en-US" dirty="0"/>
                    </a:p>
                  </a:txBody>
                  <a:tcPr/>
                </a:tc>
                <a:tc>
                  <a:txBody>
                    <a:bodyPr/>
                    <a:lstStyle/>
                    <a:p>
                      <a:r>
                        <a:rPr lang="en-US" dirty="0" smtClean="0"/>
                        <a:t>Pre- Implant AZ Bio Score</a:t>
                      </a:r>
                      <a:endParaRPr lang="en-US" dirty="0"/>
                    </a:p>
                  </a:txBody>
                  <a:tcPr/>
                </a:tc>
              </a:tr>
              <a:tr h="546882">
                <a:tc>
                  <a:txBody>
                    <a:bodyPr/>
                    <a:lstStyle/>
                    <a:p>
                      <a:r>
                        <a:rPr lang="en-US" dirty="0" smtClean="0"/>
                        <a:t>No Device</a:t>
                      </a:r>
                      <a:endParaRPr lang="en-US" dirty="0"/>
                    </a:p>
                  </a:txBody>
                  <a:tcPr/>
                </a:tc>
                <a:tc>
                  <a:txBody>
                    <a:bodyPr/>
                    <a:lstStyle/>
                    <a:p>
                      <a:r>
                        <a:rPr lang="en-US" dirty="0" smtClean="0"/>
                        <a:t>5% words correct (7/135 words)</a:t>
                      </a:r>
                      <a:endParaRPr lang="en-US" dirty="0"/>
                    </a:p>
                  </a:txBody>
                  <a:tcPr/>
                </a:tc>
              </a:tr>
              <a:tr h="546882">
                <a:tc>
                  <a:txBody>
                    <a:bodyPr/>
                    <a:lstStyle/>
                    <a:p>
                      <a:r>
                        <a:rPr lang="en-US" dirty="0" smtClean="0"/>
                        <a:t>Soft Band</a:t>
                      </a:r>
                      <a:endParaRPr lang="en-US" dirty="0"/>
                    </a:p>
                  </a:txBody>
                  <a:tcPr/>
                </a:tc>
                <a:tc>
                  <a:txBody>
                    <a:bodyPr/>
                    <a:lstStyle/>
                    <a:p>
                      <a:r>
                        <a:rPr lang="en-US" dirty="0" smtClean="0"/>
                        <a:t>92% (139/151 words)</a:t>
                      </a:r>
                      <a:endParaRPr lang="en-US" dirty="0"/>
                    </a:p>
                  </a:txBody>
                  <a:tcPr/>
                </a:tc>
              </a:tr>
              <a:tr h="546882">
                <a:tc>
                  <a:txBody>
                    <a:bodyPr/>
                    <a:lstStyle/>
                    <a:p>
                      <a:r>
                        <a:rPr lang="en-US" dirty="0" smtClean="0"/>
                        <a:t>Hard Band</a:t>
                      </a:r>
                      <a:endParaRPr lang="en-US" dirty="0"/>
                    </a:p>
                  </a:txBody>
                  <a:tcPr/>
                </a:tc>
                <a:tc>
                  <a:txBody>
                    <a:bodyPr/>
                    <a:lstStyle/>
                    <a:p>
                      <a:r>
                        <a:rPr lang="en-US" dirty="0" smtClean="0"/>
                        <a:t>99% (136/127</a:t>
                      </a:r>
                      <a:r>
                        <a:rPr lang="en-US" baseline="0" dirty="0" smtClean="0"/>
                        <a:t> words)</a:t>
                      </a:r>
                      <a:endParaRPr lang="en-US" dirty="0"/>
                    </a:p>
                  </a:txBody>
                  <a:tcPr/>
                </a:tc>
              </a:tr>
            </a:tbl>
          </a:graphicData>
        </a:graphic>
      </p:graphicFrame>
    </p:spTree>
    <p:extLst>
      <p:ext uri="{BB962C8B-B14F-4D97-AF65-F5344CB8AC3E}">
        <p14:creationId xmlns:p14="http://schemas.microsoft.com/office/powerpoint/2010/main" val="189629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19172754"/>
              </p:ext>
            </p:extLst>
          </p:nvPr>
        </p:nvGraphicFramePr>
        <p:xfrm>
          <a:off x="1209821" y="1621571"/>
          <a:ext cx="7216726" cy="3264729"/>
        </p:xfrm>
        <a:graphic>
          <a:graphicData uri="http://schemas.openxmlformats.org/drawingml/2006/table">
            <a:tbl>
              <a:tblPr>
                <a:tableStyleId>{5C22544A-7EE6-4342-B048-85BDC9FD1C3A}</a:tableStyleId>
              </a:tblPr>
              <a:tblGrid>
                <a:gridCol w="3608363">
                  <a:extLst>
                    <a:ext uri="{9D8B030D-6E8A-4147-A177-3AD203B41FA5}">
                      <a16:colId xmlns="" xmlns:a16="http://schemas.microsoft.com/office/drawing/2014/main" val="20000"/>
                    </a:ext>
                  </a:extLst>
                </a:gridCol>
                <a:gridCol w="3608363">
                  <a:extLst>
                    <a:ext uri="{9D8B030D-6E8A-4147-A177-3AD203B41FA5}">
                      <a16:colId xmlns="" xmlns:a16="http://schemas.microsoft.com/office/drawing/2014/main" val="20001"/>
                    </a:ext>
                  </a:extLst>
                </a:gridCol>
              </a:tblGrid>
              <a:tr h="1088243">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b="1" dirty="0">
                          <a:effectLst/>
                        </a:rPr>
                        <a:t>AzBio +10 SNR</a:t>
                      </a:r>
                      <a:endParaRPr lang="en-US" sz="2400" b="1" dirty="0">
                        <a:effectLst/>
                        <a:latin typeface="Arial"/>
                        <a:ea typeface="Calibri"/>
                        <a:cs typeface="Times New Roman"/>
                      </a:endParaRPr>
                    </a:p>
                  </a:txBody>
                  <a:tcPr marL="74930" marR="74930" marT="0" marB="0"/>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2000" b="1" dirty="0">
                          <a:effectLst/>
                        </a:rPr>
                        <a:t>AzBio +5 SNR</a:t>
                      </a:r>
                      <a:endParaRPr lang="en-US" sz="2400" b="1" dirty="0">
                        <a:effectLst/>
                        <a:latin typeface="Arial"/>
                        <a:ea typeface="Calibri"/>
                        <a:cs typeface="Times New Roman"/>
                      </a:endParaRPr>
                    </a:p>
                  </a:txBody>
                  <a:tcPr marL="6350" marR="74930" marT="0" marB="0"/>
                </a:tc>
                <a:extLst>
                  <a:ext uri="{0D108BD9-81ED-4DB2-BD59-A6C34878D82A}">
                    <a16:rowId xmlns="" xmlns:a16="http://schemas.microsoft.com/office/drawing/2014/main" val="10000"/>
                  </a:ext>
                </a:extLst>
              </a:tr>
              <a:tr h="2176486">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1400" dirty="0">
                          <a:effectLst/>
                        </a:rPr>
                        <a:t>99% words correct /135 presented</a:t>
                      </a:r>
                      <a:endParaRPr lang="en-US" sz="1600" dirty="0">
                        <a:effectLst/>
                        <a:latin typeface="Arial"/>
                        <a:ea typeface="Calibri"/>
                        <a:cs typeface="Times New Roman"/>
                      </a:endParaRPr>
                    </a:p>
                  </a:txBody>
                  <a:tcPr marL="74930" marR="74930" marT="0" marB="0"/>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sz="1400" dirty="0">
                          <a:effectLst/>
                        </a:rPr>
                        <a:t>92% words correct 139</a:t>
                      </a:r>
                      <a:endParaRPr lang="en-US" sz="1600" dirty="0">
                        <a:effectLst/>
                        <a:latin typeface="Arial"/>
                        <a:ea typeface="Calibri"/>
                        <a:cs typeface="Times New Roman"/>
                      </a:endParaRPr>
                    </a:p>
                  </a:txBody>
                  <a:tcPr marL="6350" marR="74930" marT="0" marB="0"/>
                </a:tc>
                <a:extLst>
                  <a:ext uri="{0D108BD9-81ED-4DB2-BD59-A6C34878D82A}">
                    <a16:rowId xmlns="" xmlns:a16="http://schemas.microsoft.com/office/drawing/2014/main" val="10001"/>
                  </a:ext>
                </a:extLst>
              </a:tr>
            </a:tbl>
          </a:graphicData>
        </a:graphic>
      </p:graphicFrame>
      <p:sp>
        <p:nvSpPr>
          <p:cNvPr id="6" name="Rectangle 1"/>
          <p:cNvSpPr>
            <a:spLocks noChangeArrowheads="1"/>
          </p:cNvSpPr>
          <p:nvPr/>
        </p:nvSpPr>
        <p:spPr bwMode="auto">
          <a:xfrm>
            <a:off x="3181350" y="3573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Outcomes: Post Implant</a:t>
            </a:r>
            <a:endParaRPr lang="en-US" dirty="0"/>
          </a:p>
        </p:txBody>
      </p:sp>
    </p:spTree>
    <p:extLst>
      <p:ext uri="{BB962C8B-B14F-4D97-AF65-F5344CB8AC3E}">
        <p14:creationId xmlns:p14="http://schemas.microsoft.com/office/powerpoint/2010/main" val="2615270885"/>
      </p:ext>
    </p:extLst>
  </p:cSld>
  <p:clrMapOvr>
    <a:masterClrMapping/>
  </p:clrMapOvr>
  <mc:AlternateContent xmlns:mc="http://schemas.openxmlformats.org/markup-compatibility/2006" xmlns:p14="http://schemas.microsoft.com/office/powerpoint/2010/main">
    <mc:Choice Requires="p14">
      <p:transition spd="slow" p14:dur="2000" advTm="16723"/>
    </mc:Choice>
    <mc:Fallback xmlns="">
      <p:transition spd="slow" advTm="1672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Options?</a:t>
            </a:r>
            <a:endParaRPr lang="en-US" dirty="0"/>
          </a:p>
        </p:txBody>
      </p:sp>
      <p:sp>
        <p:nvSpPr>
          <p:cNvPr id="3" name="Content Placeholder 2"/>
          <p:cNvSpPr>
            <a:spLocks noGrp="1"/>
          </p:cNvSpPr>
          <p:nvPr>
            <p:ph idx="1"/>
          </p:nvPr>
        </p:nvSpPr>
        <p:spPr/>
        <p:txBody>
          <a:bodyPr/>
          <a:lstStyle/>
          <a:p>
            <a:r>
              <a:rPr lang="en-US" dirty="0" smtClean="0"/>
              <a:t>CROS </a:t>
            </a:r>
            <a:r>
              <a:rPr lang="en-US" dirty="0" smtClean="0"/>
              <a:t>System</a:t>
            </a:r>
          </a:p>
          <a:p>
            <a:r>
              <a:rPr lang="en-US" dirty="0" err="1" smtClean="0"/>
              <a:t>BiCROS</a:t>
            </a:r>
            <a:endParaRPr lang="en-US" dirty="0"/>
          </a:p>
        </p:txBody>
      </p:sp>
    </p:spTree>
    <p:extLst>
      <p:ext uri="{BB962C8B-B14F-4D97-AF65-F5344CB8AC3E}">
        <p14:creationId xmlns:p14="http://schemas.microsoft.com/office/powerpoint/2010/main" val="282871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lvl="1"/>
            <a:endParaRPr lang="en-US" sz="1100" dirty="0"/>
          </a:p>
          <a:p>
            <a:pPr lvl="1"/>
            <a:endParaRPr lang="en-US" sz="1100" dirty="0"/>
          </a:p>
          <a:p>
            <a:pPr lvl="1"/>
            <a:endParaRPr lang="en-US" sz="1100" dirty="0"/>
          </a:p>
          <a:p>
            <a:pPr lvl="1">
              <a:buFont typeface="Wingdings" panose="05000000000000000000" pitchFamily="2" charset="2"/>
              <a:buChar char="§"/>
            </a:pPr>
            <a:r>
              <a:rPr lang="en-US" sz="1200" dirty="0"/>
              <a:t>Bess, F. H. </a:t>
            </a:r>
            <a:r>
              <a:rPr lang="en-US" sz="1200" dirty="0" err="1"/>
              <a:t>Tharpe</a:t>
            </a:r>
            <a:r>
              <a:rPr lang="en-US" sz="1200" dirty="0"/>
              <a:t>. AM Case history data on unilaterally hearing impaired children. </a:t>
            </a:r>
            <a:r>
              <a:rPr lang="en-US" sz="1200" i="1" dirty="0"/>
              <a:t>Ear Hear</a:t>
            </a:r>
            <a:r>
              <a:rPr lang="en-US" sz="1200" dirty="0"/>
              <a:t> 1986;7 (1) 14- 19</a:t>
            </a:r>
          </a:p>
          <a:p>
            <a:pPr lvl="1">
              <a:buFont typeface="Wingdings" panose="05000000000000000000" pitchFamily="2" charset="2"/>
              <a:buChar char="§"/>
            </a:pPr>
            <a:r>
              <a:rPr lang="en-US" sz="1200" dirty="0"/>
              <a:t>English, K . Church. Unilateral hearing loss in children: an update for the 1990s. </a:t>
            </a:r>
            <a:r>
              <a:rPr lang="en-US" sz="1200" i="1" dirty="0"/>
              <a:t>Lang Speech Hear </a:t>
            </a:r>
            <a:r>
              <a:rPr lang="en-US" sz="1200" i="1" dirty="0" err="1"/>
              <a:t>Serv</a:t>
            </a:r>
            <a:r>
              <a:rPr lang="en-US" sz="1200" i="1" dirty="0"/>
              <a:t> </a:t>
            </a:r>
            <a:r>
              <a:rPr lang="en-US" sz="1200" i="1" dirty="0" err="1"/>
              <a:t>Sch</a:t>
            </a:r>
            <a:r>
              <a:rPr lang="en-US" sz="1200" dirty="0"/>
              <a:t> 1999;3026- 	31</a:t>
            </a:r>
          </a:p>
          <a:p>
            <a:pPr lvl="1">
              <a:buFont typeface="Wingdings" panose="05000000000000000000" pitchFamily="2" charset="2"/>
              <a:buChar char="§"/>
            </a:pPr>
            <a:r>
              <a:rPr lang="en-US" sz="1200" dirty="0"/>
              <a:t>McKay S. Gravel,  J. S. </a:t>
            </a:r>
            <a:r>
              <a:rPr lang="en-US" sz="1200" dirty="0" err="1"/>
              <a:t>Tharpe</a:t>
            </a:r>
            <a:r>
              <a:rPr lang="en-US" sz="1200" dirty="0"/>
              <a:t>. AM Amplification considerations for children with minimal or mild unilateral hearing 	loss and unilateral hearing loss. </a:t>
            </a:r>
            <a:r>
              <a:rPr lang="en-US" sz="1200" i="1" dirty="0"/>
              <a:t>Trends </a:t>
            </a:r>
            <a:r>
              <a:rPr lang="en-US" sz="1200" i="1" dirty="0" err="1"/>
              <a:t>Amplif</a:t>
            </a:r>
            <a:r>
              <a:rPr lang="en-US" sz="1200" dirty="0"/>
              <a:t> 2008;12 (1) 43- 5</a:t>
            </a:r>
            <a:endParaRPr lang="en-US" sz="1200" dirty="0">
              <a:hlinkClick r:id="rId3"/>
            </a:endParaRPr>
          </a:p>
          <a:p>
            <a:pPr lvl="1">
              <a:buFont typeface="Wingdings" panose="05000000000000000000" pitchFamily="2" charset="2"/>
              <a:buChar char="§"/>
            </a:pPr>
            <a:r>
              <a:rPr lang="en-US" sz="1200" dirty="0"/>
              <a:t>Cho Lieu, J. MD Speech-Language and Educational Consequences of Unilateral Hearing loss in Children. Arch 	Otolaryngology Head and Neck 2004; 130(5): 524-530</a:t>
            </a:r>
          </a:p>
          <a:p>
            <a:pPr lvl="1">
              <a:buFont typeface="Wingdings" panose="05000000000000000000" pitchFamily="2" charset="2"/>
              <a:buChar char="§"/>
            </a:pPr>
            <a:r>
              <a:rPr lang="en-US" sz="1200" dirty="0"/>
              <a:t>Transcranial attenuation of bone-conduction when stimulation is at the mastoid and at the bone conduction hearing 	aid position. </a:t>
            </a:r>
            <a:r>
              <a:rPr lang="en-US" sz="1200" dirty="0" err="1"/>
              <a:t>Stenfelt</a:t>
            </a:r>
            <a:r>
              <a:rPr lang="en-US" sz="1200" dirty="0"/>
              <a:t> S </a:t>
            </a:r>
            <a:r>
              <a:rPr lang="en-US" sz="1200" dirty="0" err="1"/>
              <a:t>Otol</a:t>
            </a:r>
            <a:r>
              <a:rPr lang="en-US" sz="1200" dirty="0"/>
              <a:t> </a:t>
            </a:r>
            <a:r>
              <a:rPr lang="en-US" sz="1200" dirty="0" err="1"/>
              <a:t>Neurotol</a:t>
            </a:r>
            <a:r>
              <a:rPr lang="en-US" sz="1200" dirty="0"/>
              <a:t>. 2012 Feb;33(2) 105-14</a:t>
            </a:r>
          </a:p>
          <a:p>
            <a:endParaRPr lang="en-US" sz="1200" dirty="0">
              <a:hlinkClick r:id="rId3"/>
            </a:endParaRPr>
          </a:p>
          <a:p>
            <a:endParaRPr lang="en-US" sz="1200" dirty="0">
              <a:hlinkClick r:id="rId3"/>
            </a:endParaRPr>
          </a:p>
          <a:p>
            <a:endParaRPr lang="en-US" dirty="0"/>
          </a:p>
        </p:txBody>
      </p:sp>
    </p:spTree>
    <p:extLst>
      <p:ext uri="{BB962C8B-B14F-4D97-AF65-F5344CB8AC3E}">
        <p14:creationId xmlns:p14="http://schemas.microsoft.com/office/powerpoint/2010/main" val="2060600148"/>
      </p:ext>
    </p:extLst>
  </p:cSld>
  <p:clrMapOvr>
    <a:masterClrMapping/>
  </p:clrMapOvr>
  <mc:AlternateContent xmlns:mc="http://schemas.openxmlformats.org/markup-compatibility/2006" xmlns:p14="http://schemas.microsoft.com/office/powerpoint/2010/main">
    <mc:Choice Requires="p14">
      <p:transition spd="slow" p14:dur="2000" advTm="2535"/>
    </mc:Choice>
    <mc:Fallback xmlns="">
      <p:transition spd="slow" advTm="253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a:xfrm>
            <a:off x="457200" y="1257300"/>
            <a:ext cx="8229600" cy="4868863"/>
          </a:xfrm>
        </p:spPr>
        <p:txBody>
          <a:bodyPr>
            <a:normAutofit fontScale="92500" lnSpcReduction="20000"/>
          </a:bodyPr>
          <a:lstStyle/>
          <a:p>
            <a:r>
              <a:rPr lang="en-US" sz="2000" dirty="0" err="1"/>
              <a:t>Niparko</a:t>
            </a:r>
            <a:r>
              <a:rPr lang="en-US" sz="2000" dirty="0"/>
              <a:t>, J.K., Cox, K.M., &amp; </a:t>
            </a:r>
            <a:r>
              <a:rPr lang="en-US" sz="2000" dirty="0" err="1"/>
              <a:t>Lustig</a:t>
            </a:r>
            <a:r>
              <a:rPr lang="en-US" sz="2000" dirty="0"/>
              <a:t>, L.R. (2003). Comparison of the bone anchored hearing aid implantable hearing device with contralateral routing of offside signal amplification in the rehabilitation of unilateral deafness. </a:t>
            </a:r>
            <a:r>
              <a:rPr lang="en-US" sz="2000" i="1" dirty="0"/>
              <a:t>Otology &amp; </a:t>
            </a:r>
            <a:r>
              <a:rPr lang="en-US" sz="2000" i="1" dirty="0" err="1"/>
              <a:t>Neurotology</a:t>
            </a:r>
            <a:r>
              <a:rPr lang="en-US" sz="2000" i="1" dirty="0"/>
              <a:t>, 24</a:t>
            </a:r>
            <a:r>
              <a:rPr lang="en-US" sz="2000" dirty="0"/>
              <a:t>(1), 73-78.</a:t>
            </a:r>
          </a:p>
          <a:p>
            <a:r>
              <a:rPr lang="en-US" sz="2000" dirty="0" err="1"/>
              <a:t>Vaneecloo</a:t>
            </a:r>
            <a:r>
              <a:rPr lang="en-US" sz="2000" dirty="0"/>
              <a:t>, F.M., </a:t>
            </a:r>
            <a:r>
              <a:rPr lang="en-US" sz="2000" dirty="0" err="1"/>
              <a:t>Ruzza</a:t>
            </a:r>
            <a:r>
              <a:rPr lang="en-US" sz="2000" dirty="0"/>
              <a:t>, I., Hanson, J.N., Gerard, T., </a:t>
            </a:r>
            <a:r>
              <a:rPr lang="en-US" sz="2000" dirty="0" err="1"/>
              <a:t>Dehaussy</a:t>
            </a:r>
            <a:r>
              <a:rPr lang="en-US" sz="2000" dirty="0"/>
              <a:t>, J., Cory, M., </a:t>
            </a:r>
            <a:r>
              <a:rPr lang="en-US" sz="2000" dirty="0" err="1"/>
              <a:t>Arrouet</a:t>
            </a:r>
            <a:r>
              <a:rPr lang="en-US" sz="2000" dirty="0"/>
              <a:t>, C., &amp; Vincent, C. (2001). The monaural pseudo-stereophonic hearing aid (BAHA) in unilateral total deafness: a study of 29 patients.</a:t>
            </a:r>
            <a:r>
              <a:rPr lang="en-US" sz="2000" i="1" dirty="0"/>
              <a:t> Revue de </a:t>
            </a:r>
            <a:r>
              <a:rPr lang="en-US" sz="2000" i="1" dirty="0" err="1"/>
              <a:t>Laryngologie-Otologie-Rhinologie</a:t>
            </a:r>
            <a:r>
              <a:rPr lang="en-US" sz="2000" i="1" dirty="0"/>
              <a:t>, 122</a:t>
            </a:r>
            <a:r>
              <a:rPr lang="en-US" sz="2000" dirty="0"/>
              <a:t>(5), 343-350.</a:t>
            </a:r>
          </a:p>
          <a:p>
            <a:r>
              <a:rPr lang="en-US" sz="2000" dirty="0" err="1"/>
              <a:t>Wazen</a:t>
            </a:r>
            <a:r>
              <a:rPr lang="en-US" sz="2000" dirty="0"/>
              <a:t>, J.J., Spitzer, J.B., </a:t>
            </a:r>
            <a:r>
              <a:rPr lang="en-US" sz="2000" dirty="0" err="1"/>
              <a:t>Ghossaini</a:t>
            </a:r>
            <a:r>
              <a:rPr lang="en-US" sz="2000" dirty="0"/>
              <a:t>, S.N., </a:t>
            </a:r>
            <a:r>
              <a:rPr lang="en-US" sz="2000" dirty="0" err="1"/>
              <a:t>Fayad</a:t>
            </a:r>
            <a:r>
              <a:rPr lang="en-US" sz="2000" dirty="0"/>
              <a:t>, J.N., </a:t>
            </a:r>
            <a:r>
              <a:rPr lang="en-US" sz="2000" dirty="0" err="1"/>
              <a:t>Niparko</a:t>
            </a:r>
            <a:r>
              <a:rPr lang="en-US" sz="2000" dirty="0"/>
              <a:t>, J.K., Cox, K.M., </a:t>
            </a:r>
            <a:r>
              <a:rPr lang="en-US" sz="2000" dirty="0" err="1"/>
              <a:t>Brackmann</a:t>
            </a:r>
            <a:r>
              <a:rPr lang="en-US" sz="2000" dirty="0"/>
              <a:t>, D.E., &amp; Soli, S.D. (2003). Transcranial contralateral cochlear stimulation in unilateral deafness. </a:t>
            </a:r>
            <a:r>
              <a:rPr lang="en-US" sz="2000" i="1" dirty="0"/>
              <a:t>Otolaryngology Head &amp; Neck Surgery, 129</a:t>
            </a:r>
            <a:r>
              <a:rPr lang="en-US" sz="2000" dirty="0"/>
              <a:t>(3), 248-254.</a:t>
            </a:r>
          </a:p>
          <a:p>
            <a:r>
              <a:rPr lang="en-US" sz="2000" dirty="0" err="1"/>
              <a:t>Riss</a:t>
            </a:r>
            <a:r>
              <a:rPr lang="en-US" sz="2000" dirty="0"/>
              <a:t>, D., </a:t>
            </a:r>
            <a:r>
              <a:rPr lang="en-US" sz="2000" dirty="0" err="1"/>
              <a:t>Arnoldner</a:t>
            </a:r>
            <a:r>
              <a:rPr lang="en-US" sz="2000" dirty="0"/>
              <a:t>, C., Baumgartner, W., </a:t>
            </a:r>
            <a:r>
              <a:rPr lang="en-US" sz="2000" dirty="0" err="1"/>
              <a:t>Blineder</a:t>
            </a:r>
            <a:r>
              <a:rPr lang="en-US" sz="2000" dirty="0"/>
              <a:t>, M., Flak, S., </a:t>
            </a:r>
            <a:r>
              <a:rPr lang="en-US" sz="2000" dirty="0" err="1"/>
              <a:t>Bachner</a:t>
            </a:r>
            <a:r>
              <a:rPr lang="en-US" sz="2000" dirty="0"/>
              <a:t>, A., . . . </a:t>
            </a:r>
            <a:r>
              <a:rPr lang="en-US" sz="2000" dirty="0" err="1"/>
              <a:t>Hamzavi</a:t>
            </a:r>
            <a:r>
              <a:rPr lang="en-US" sz="2000" dirty="0"/>
              <a:t>, J. (2014). Indication criteria and outcomes with the </a:t>
            </a:r>
            <a:r>
              <a:rPr lang="en-US" sz="2000" dirty="0" err="1"/>
              <a:t>Bonebridge</a:t>
            </a:r>
            <a:r>
              <a:rPr lang="en-US" sz="2000" dirty="0"/>
              <a:t> transcutaneous bone-conduction implant. </a:t>
            </a:r>
            <a:r>
              <a:rPr lang="en-US" sz="2000" i="1" dirty="0"/>
              <a:t>The Laryngoscope,</a:t>
            </a:r>
            <a:r>
              <a:rPr lang="en-US" sz="2000" dirty="0"/>
              <a:t> </a:t>
            </a:r>
            <a:r>
              <a:rPr lang="en-US" sz="2000" i="1" dirty="0"/>
              <a:t>124</a:t>
            </a:r>
            <a:r>
              <a:rPr lang="en-US" sz="2000" dirty="0"/>
              <a:t>(12), 2802-2806. doi:10.1002/lary.24832 </a:t>
            </a:r>
          </a:p>
          <a:p>
            <a:endParaRPr lang="en-US" sz="2000" dirty="0"/>
          </a:p>
          <a:p>
            <a:pPr marL="0" indent="0">
              <a:buNone/>
            </a:pPr>
            <a:r>
              <a:rPr lang="en-US" sz="2000" dirty="0"/>
              <a:t/>
            </a:r>
            <a:br>
              <a:rPr lang="en-US" sz="2000" dirty="0"/>
            </a:br>
            <a:endParaRPr lang="en-US" sz="2000"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205945327"/>
      </p:ext>
    </p:extLst>
  </p:cSld>
  <p:clrMapOvr>
    <a:masterClrMapping/>
  </p:clrMapOvr>
  <mc:AlternateContent xmlns:mc="http://schemas.openxmlformats.org/markup-compatibility/2006" xmlns:p14="http://schemas.microsoft.com/office/powerpoint/2010/main">
    <mc:Choice Requires="p14">
      <p:transition spd="slow" p14:dur="2000" advTm="1355"/>
    </mc:Choice>
    <mc:Fallback xmlns="">
      <p:transition spd="slow" advTm="13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401"/>
            <a:ext cx="7772400" cy="2432050"/>
          </a:xfrm>
        </p:spPr>
        <p:txBody>
          <a:bodyPr>
            <a:normAutofit/>
          </a:bodyPr>
          <a:lstStyle/>
          <a:p>
            <a:r>
              <a:rPr lang="en-US" sz="2800" dirty="0"/>
              <a:t>I have no financial disclosures that would be a potential conflict of interest with this presentation. </a:t>
            </a:r>
          </a:p>
        </p:txBody>
      </p:sp>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763257648"/>
      </p:ext>
    </p:extLst>
  </p:cSld>
  <p:clrMapOvr>
    <a:masterClrMapping/>
  </p:clrMapOvr>
  <mc:AlternateContent xmlns:mc="http://schemas.openxmlformats.org/markup-compatibility/2006" xmlns:p14="http://schemas.microsoft.com/office/powerpoint/2010/main">
    <mc:Choice Requires="p14">
      <p:transition spd="slow" p14:dur="2000" advTm="18631"/>
    </mc:Choice>
    <mc:Fallback xmlns="">
      <p:transition spd="slow" advTm="18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1143000"/>
          </a:xfrm>
        </p:spPr>
        <p:txBody>
          <a:bodyPr>
            <a:normAutofit fontScale="90000"/>
          </a:bodyPr>
          <a:lstStyle/>
          <a:p>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Questions ?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Thank you </a:t>
            </a:r>
            <a:br>
              <a:rPr lang="en-US" sz="2800" dirty="0"/>
            </a:br>
            <a:r>
              <a:rPr lang="en-US" sz="2800" dirty="0"/>
              <a:t>Beth Czarnecki, Au.D., CCC/A</a:t>
            </a:r>
            <a:br>
              <a:rPr lang="en-US" sz="2800" dirty="0"/>
            </a:br>
            <a:r>
              <a:rPr lang="en-US" sz="2800" dirty="0"/>
              <a:t>Director of Audiology </a:t>
            </a:r>
            <a:br>
              <a:rPr lang="en-US" sz="2800" dirty="0"/>
            </a:br>
            <a:r>
              <a:rPr lang="en-US" sz="2800" dirty="0"/>
              <a:t>Penn State Hershey Medical Center</a:t>
            </a:r>
            <a:br>
              <a:rPr lang="en-US" sz="2800" dirty="0"/>
            </a:br>
            <a:r>
              <a:rPr lang="en-US" sz="2800" dirty="0">
                <a:hlinkClick r:id="rId3"/>
              </a:rPr>
              <a:t>bczarnecki@pennstatehealth.psu.edu</a:t>
            </a:r>
            <a:r>
              <a:rPr lang="en-US" sz="2800" dirty="0"/>
              <a:t/>
            </a:r>
            <a:br>
              <a:rPr lang="en-US" sz="2800" dirty="0"/>
            </a:br>
            <a:r>
              <a:rPr lang="en-US" sz="2800" dirty="0"/>
              <a:t/>
            </a:r>
            <a:br>
              <a:rPr lang="en-US" sz="2800" dirty="0"/>
            </a:br>
            <a:r>
              <a:rPr lang="en-US" sz="2800" dirty="0"/>
              <a:t>Stephanie Malone, B. A.</a:t>
            </a:r>
            <a:br>
              <a:rPr lang="en-US" sz="2800" dirty="0"/>
            </a:br>
            <a:r>
              <a:rPr lang="en-US" sz="2800" dirty="0"/>
              <a:t>Audiology Extern</a:t>
            </a:r>
            <a:br>
              <a:rPr lang="en-US" sz="2800" dirty="0"/>
            </a:br>
            <a:r>
              <a:rPr lang="en-US" sz="2800" dirty="0"/>
              <a:t>Penn State Hershey Medical Center</a:t>
            </a:r>
            <a:br>
              <a:rPr lang="en-US" sz="2800" dirty="0"/>
            </a:br>
            <a:r>
              <a:rPr lang="en-US" sz="2800" dirty="0"/>
              <a:t>smalone@pennstatehealth.psu.edu</a:t>
            </a:r>
          </a:p>
        </p:txBody>
      </p:sp>
    </p:spTree>
  </p:cSld>
  <p:clrMapOvr>
    <a:masterClrMapping/>
  </p:clrMapOvr>
  <mc:AlternateContent xmlns:mc="http://schemas.openxmlformats.org/markup-compatibility/2006" xmlns:p14="http://schemas.microsoft.com/office/powerpoint/2010/main">
    <mc:Choice Requires="p14">
      <p:transition spd="slow" p14:dur="2000" advTm="26563"/>
    </mc:Choice>
    <mc:Fallback xmlns="">
      <p:transition spd="slow" advTm="2656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a:t>
            </a:r>
            <a:r>
              <a:rPr lang="en-US" dirty="0" err="1"/>
              <a:t>Osseointegrated</a:t>
            </a:r>
            <a:r>
              <a:rPr lang="en-US" dirty="0"/>
              <a:t> Hearing Device?</a:t>
            </a:r>
          </a:p>
        </p:txBody>
      </p:sp>
      <p:sp>
        <p:nvSpPr>
          <p:cNvPr id="3" name="Content Placeholder 2"/>
          <p:cNvSpPr>
            <a:spLocks noGrp="1"/>
          </p:cNvSpPr>
          <p:nvPr>
            <p:ph idx="1"/>
          </p:nvPr>
        </p:nvSpPr>
        <p:spPr>
          <a:xfrm>
            <a:off x="457200" y="1600200"/>
            <a:ext cx="8229600" cy="4569245"/>
          </a:xfrm>
        </p:spPr>
        <p:txBody>
          <a:bodyPr/>
          <a:lstStyle/>
          <a:p>
            <a:r>
              <a:rPr lang="en-US" dirty="0"/>
              <a:t>Implantable alternative hearing instrument when traditional amplification options are not feasible</a:t>
            </a:r>
          </a:p>
          <a:p>
            <a:r>
              <a:rPr lang="en-US" dirty="0"/>
              <a:t>Bone conduction hearing device</a:t>
            </a:r>
          </a:p>
          <a:p>
            <a:r>
              <a:rPr lang="en-US" dirty="0"/>
              <a:t>Can be implanted/worn on head band </a:t>
            </a:r>
          </a:p>
          <a:p>
            <a:pPr marL="0" indent="0">
              <a:buNone/>
            </a:pPr>
            <a:endParaRPr lang="en-US" dirty="0"/>
          </a:p>
        </p:txBody>
      </p:sp>
      <p:pic>
        <p:nvPicPr>
          <p:cNvPr id="4" name="Picture 3"/>
          <p:cNvPicPr>
            <a:picLocks noChangeAspect="1"/>
          </p:cNvPicPr>
          <p:nvPr/>
        </p:nvPicPr>
        <p:blipFill>
          <a:blip r:embed="rId3"/>
          <a:stretch>
            <a:fillRect/>
          </a:stretch>
        </p:blipFill>
        <p:spPr>
          <a:xfrm>
            <a:off x="200734" y="4328045"/>
            <a:ext cx="1352021" cy="1352021"/>
          </a:xfrm>
          <a:prstGeom prst="rect">
            <a:avLst/>
          </a:prstGeom>
        </p:spPr>
      </p:pic>
      <p:pic>
        <p:nvPicPr>
          <p:cNvPr id="5" name="Picture 4"/>
          <p:cNvPicPr>
            <a:picLocks noChangeAspect="1"/>
          </p:cNvPicPr>
          <p:nvPr/>
        </p:nvPicPr>
        <p:blipFill>
          <a:blip r:embed="rId4"/>
          <a:stretch>
            <a:fillRect/>
          </a:stretch>
        </p:blipFill>
        <p:spPr>
          <a:xfrm>
            <a:off x="2189880" y="4550453"/>
            <a:ext cx="2136636" cy="907203"/>
          </a:xfrm>
          <a:prstGeom prst="rect">
            <a:avLst/>
          </a:prstGeom>
        </p:spPr>
      </p:pic>
      <p:pic>
        <p:nvPicPr>
          <p:cNvPr id="6" name="Picture 5"/>
          <p:cNvPicPr>
            <a:picLocks noChangeAspect="1"/>
          </p:cNvPicPr>
          <p:nvPr/>
        </p:nvPicPr>
        <p:blipFill>
          <a:blip r:embed="rId5"/>
          <a:stretch>
            <a:fillRect/>
          </a:stretch>
        </p:blipFill>
        <p:spPr>
          <a:xfrm>
            <a:off x="4963641" y="4375409"/>
            <a:ext cx="1902117" cy="1304657"/>
          </a:xfrm>
          <a:prstGeom prst="rect">
            <a:avLst/>
          </a:prstGeom>
        </p:spPr>
      </p:pic>
      <p:pic>
        <p:nvPicPr>
          <p:cNvPr id="7" name="Picture 6"/>
          <p:cNvPicPr>
            <a:picLocks noChangeAspect="1"/>
          </p:cNvPicPr>
          <p:nvPr/>
        </p:nvPicPr>
        <p:blipFill>
          <a:blip r:embed="rId6"/>
          <a:stretch>
            <a:fillRect/>
          </a:stretch>
        </p:blipFill>
        <p:spPr>
          <a:xfrm>
            <a:off x="7200791" y="3884822"/>
            <a:ext cx="1804572" cy="1883827"/>
          </a:xfrm>
          <a:prstGeom prst="rect">
            <a:avLst/>
          </a:prstGeom>
        </p:spPr>
      </p:pic>
    </p:spTree>
    <p:extLst>
      <p:ext uri="{BB962C8B-B14F-4D97-AF65-F5344CB8AC3E}">
        <p14:creationId xmlns:p14="http://schemas.microsoft.com/office/powerpoint/2010/main" val="3274781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033F1B-A479-4623-B30A-E20643EC94AB}"/>
              </a:ext>
            </a:extLst>
          </p:cNvPr>
          <p:cNvSpPr>
            <a:spLocks noGrp="1"/>
          </p:cNvSpPr>
          <p:nvPr>
            <p:ph type="title"/>
          </p:nvPr>
        </p:nvSpPr>
        <p:spPr/>
        <p:txBody>
          <a:bodyPr/>
          <a:lstStyle/>
          <a:p>
            <a:r>
              <a:rPr lang="en-US" dirty="0"/>
              <a:t>Types of Implants/Devices</a:t>
            </a:r>
          </a:p>
        </p:txBody>
      </p:sp>
      <p:sp>
        <p:nvSpPr>
          <p:cNvPr id="3" name="Content Placeholder 2">
            <a:extLst>
              <a:ext uri="{FF2B5EF4-FFF2-40B4-BE49-F238E27FC236}">
                <a16:creationId xmlns="" xmlns:a16="http://schemas.microsoft.com/office/drawing/2014/main" id="{1BECF2CE-6D8D-40BB-A223-0EAA9FBB49AA}"/>
              </a:ext>
            </a:extLst>
          </p:cNvPr>
          <p:cNvSpPr>
            <a:spLocks noGrp="1"/>
          </p:cNvSpPr>
          <p:nvPr>
            <p:ph idx="1"/>
          </p:nvPr>
        </p:nvSpPr>
        <p:spPr/>
        <p:txBody>
          <a:bodyPr/>
          <a:lstStyle/>
          <a:p>
            <a:r>
              <a:rPr lang="en-US" dirty="0"/>
              <a:t>2 types of </a:t>
            </a:r>
            <a:r>
              <a:rPr lang="en-US" dirty="0" err="1"/>
              <a:t>Osseointegrated</a:t>
            </a:r>
            <a:r>
              <a:rPr lang="en-US" dirty="0"/>
              <a:t> Devices: </a:t>
            </a:r>
          </a:p>
          <a:p>
            <a:pPr lvl="1"/>
            <a:r>
              <a:rPr lang="en-US" dirty="0"/>
              <a:t>Direct </a:t>
            </a:r>
            <a:r>
              <a:rPr lang="en-US" dirty="0" smtClean="0"/>
              <a:t>drive </a:t>
            </a:r>
            <a:r>
              <a:rPr lang="en-US" dirty="0"/>
              <a:t>systems</a:t>
            </a:r>
          </a:p>
          <a:p>
            <a:pPr lvl="1"/>
            <a:r>
              <a:rPr lang="en-US" dirty="0"/>
              <a:t>Skin </a:t>
            </a:r>
            <a:r>
              <a:rPr lang="en-US" dirty="0"/>
              <a:t>d</a:t>
            </a:r>
            <a:r>
              <a:rPr lang="en-US" dirty="0" smtClean="0"/>
              <a:t>rive </a:t>
            </a:r>
            <a:r>
              <a:rPr lang="en-US" dirty="0"/>
              <a:t>systems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214" y="3429000"/>
            <a:ext cx="1905000"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686" y="3429000"/>
            <a:ext cx="3113314" cy="2068286"/>
          </a:xfrm>
          <a:prstGeom prst="rect">
            <a:avLst/>
          </a:prstGeom>
        </p:spPr>
      </p:pic>
    </p:spTree>
    <p:extLst>
      <p:ext uri="{BB962C8B-B14F-4D97-AF65-F5344CB8AC3E}">
        <p14:creationId xmlns:p14="http://schemas.microsoft.com/office/powerpoint/2010/main" val="1486162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ECDF40-72B5-49BF-9EDD-5D48E1813DCD}"/>
              </a:ext>
            </a:extLst>
          </p:cNvPr>
          <p:cNvSpPr>
            <a:spLocks noGrp="1"/>
          </p:cNvSpPr>
          <p:nvPr>
            <p:ph type="title"/>
          </p:nvPr>
        </p:nvSpPr>
        <p:spPr/>
        <p:txBody>
          <a:bodyPr/>
          <a:lstStyle/>
          <a:p>
            <a:r>
              <a:rPr lang="en-US" dirty="0" smtClean="0"/>
              <a:t>Candidacy</a:t>
            </a:r>
            <a:endParaRPr lang="en-US" dirty="0"/>
          </a:p>
        </p:txBody>
      </p:sp>
      <p:sp>
        <p:nvSpPr>
          <p:cNvPr id="3" name="Content Placeholder 2">
            <a:extLst>
              <a:ext uri="{FF2B5EF4-FFF2-40B4-BE49-F238E27FC236}">
                <a16:creationId xmlns="" xmlns:a16="http://schemas.microsoft.com/office/drawing/2014/main" id="{5EE02A26-7479-4829-9AD2-93A71F33A817}"/>
              </a:ext>
            </a:extLst>
          </p:cNvPr>
          <p:cNvSpPr>
            <a:spLocks noGrp="1"/>
          </p:cNvSpPr>
          <p:nvPr>
            <p:ph idx="1"/>
          </p:nvPr>
        </p:nvSpPr>
        <p:spPr/>
        <p:txBody>
          <a:bodyPr>
            <a:normAutofit lnSpcReduction="10000"/>
          </a:bodyPr>
          <a:lstStyle/>
          <a:p>
            <a:r>
              <a:rPr lang="en-US" dirty="0"/>
              <a:t>Outer Ear/Middle Ear Malformations</a:t>
            </a:r>
          </a:p>
          <a:p>
            <a:r>
              <a:rPr lang="en-US" dirty="0"/>
              <a:t>Craniofacial Abnormalities</a:t>
            </a:r>
          </a:p>
          <a:p>
            <a:r>
              <a:rPr lang="en-US" dirty="0"/>
              <a:t>Chronic Otitis Media/Externa/Otorrhea</a:t>
            </a:r>
          </a:p>
          <a:p>
            <a:r>
              <a:rPr lang="en-US" dirty="0"/>
              <a:t>Otosclerosis</a:t>
            </a:r>
          </a:p>
          <a:p>
            <a:r>
              <a:rPr lang="en-US" dirty="0"/>
              <a:t>Trauma</a:t>
            </a:r>
          </a:p>
          <a:p>
            <a:r>
              <a:rPr lang="en-US" dirty="0"/>
              <a:t>Surgical Ears</a:t>
            </a:r>
          </a:p>
          <a:p>
            <a:r>
              <a:rPr lang="en-US" dirty="0"/>
              <a:t>Conductive/Mixed Hearing Loss</a:t>
            </a:r>
          </a:p>
          <a:p>
            <a:r>
              <a:rPr lang="en-US" dirty="0"/>
              <a:t>Single Sided Deafness</a:t>
            </a:r>
          </a:p>
        </p:txBody>
      </p:sp>
    </p:spTree>
    <p:extLst>
      <p:ext uri="{BB962C8B-B14F-4D97-AF65-F5344CB8AC3E}">
        <p14:creationId xmlns:p14="http://schemas.microsoft.com/office/powerpoint/2010/main" val="1615983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955A91-F3A4-41BB-B0DB-AFD64E8C7CA6}"/>
              </a:ext>
            </a:extLst>
          </p:cNvPr>
          <p:cNvSpPr>
            <a:spLocks noGrp="1"/>
          </p:cNvSpPr>
          <p:nvPr>
            <p:ph type="title"/>
          </p:nvPr>
        </p:nvSpPr>
        <p:spPr/>
        <p:txBody>
          <a:bodyPr/>
          <a:lstStyle/>
          <a:p>
            <a:r>
              <a:rPr lang="en-US" dirty="0" smtClean="0"/>
              <a:t>Candidacy</a:t>
            </a:r>
            <a:endParaRPr lang="en-US" dirty="0"/>
          </a:p>
        </p:txBody>
      </p:sp>
      <p:sp>
        <p:nvSpPr>
          <p:cNvPr id="3" name="Content Placeholder 2">
            <a:extLst>
              <a:ext uri="{FF2B5EF4-FFF2-40B4-BE49-F238E27FC236}">
                <a16:creationId xmlns="" xmlns:a16="http://schemas.microsoft.com/office/drawing/2014/main" id="{97510784-6467-42F5-BED7-981A2CF62648}"/>
              </a:ext>
            </a:extLst>
          </p:cNvPr>
          <p:cNvSpPr>
            <a:spLocks noGrp="1"/>
          </p:cNvSpPr>
          <p:nvPr>
            <p:ph idx="1"/>
          </p:nvPr>
        </p:nvSpPr>
        <p:spPr/>
        <p:txBody>
          <a:bodyPr>
            <a:normAutofit fontScale="92500" lnSpcReduction="10000"/>
          </a:bodyPr>
          <a:lstStyle/>
          <a:p>
            <a:r>
              <a:rPr lang="en-US" sz="2800" dirty="0"/>
              <a:t>Conductive </a:t>
            </a:r>
            <a:r>
              <a:rPr lang="en-US" sz="2800" dirty="0" smtClean="0"/>
              <a:t>Hearing Loss</a:t>
            </a:r>
          </a:p>
          <a:p>
            <a:pPr marL="0" indent="0">
              <a:buNone/>
            </a:pPr>
            <a:r>
              <a:rPr lang="en-US" sz="2800" dirty="0"/>
              <a:t>	</a:t>
            </a:r>
            <a:r>
              <a:rPr lang="en-US" sz="2800" dirty="0" smtClean="0"/>
              <a:t>- Air- </a:t>
            </a:r>
            <a:r>
              <a:rPr lang="en-US" sz="2800" dirty="0"/>
              <a:t>bone gap of 30dB or greater</a:t>
            </a:r>
          </a:p>
          <a:p>
            <a:endParaRPr lang="en-US" sz="2800" dirty="0" smtClean="0"/>
          </a:p>
          <a:p>
            <a:r>
              <a:rPr lang="en-US" sz="2800" dirty="0" smtClean="0"/>
              <a:t>Mixed Hearing Loss</a:t>
            </a:r>
          </a:p>
          <a:p>
            <a:pPr lvl="1"/>
            <a:r>
              <a:rPr lang="en-US" sz="2400" dirty="0" smtClean="0"/>
              <a:t>Mild to moderate sensorineural component </a:t>
            </a:r>
          </a:p>
          <a:p>
            <a:pPr lvl="1"/>
            <a:r>
              <a:rPr lang="en-US" sz="2400" dirty="0" smtClean="0"/>
              <a:t>Air-bone gap </a:t>
            </a:r>
          </a:p>
          <a:p>
            <a:pPr lvl="1"/>
            <a:endParaRPr lang="en-US" sz="2400" dirty="0"/>
          </a:p>
          <a:p>
            <a:r>
              <a:rPr lang="en-US" sz="2800" dirty="0"/>
              <a:t>Bone conduction</a:t>
            </a:r>
          </a:p>
          <a:p>
            <a:pPr lvl="1"/>
            <a:r>
              <a:rPr lang="en-US" sz="2400" dirty="0"/>
              <a:t>Pure tone bone conduction threshold </a:t>
            </a:r>
            <a:r>
              <a:rPr lang="en-US" sz="2400" b="1" i="1" dirty="0"/>
              <a:t>equal  to </a:t>
            </a:r>
            <a:r>
              <a:rPr lang="en-US" sz="2400" dirty="0"/>
              <a:t>or </a:t>
            </a:r>
            <a:r>
              <a:rPr lang="en-US" sz="2400" b="1" i="1" dirty="0"/>
              <a:t>better</a:t>
            </a:r>
            <a:r>
              <a:rPr lang="en-US" sz="2400" dirty="0"/>
              <a:t> than </a:t>
            </a:r>
            <a:r>
              <a:rPr lang="en-US" sz="2400" b="1" i="1" dirty="0"/>
              <a:t>65dBHL (.5k, 1k, 2k, and 3kHz). </a:t>
            </a:r>
            <a:r>
              <a:rPr lang="en-US" sz="2400" dirty="0"/>
              <a:t>Devices will vary depending on </a:t>
            </a:r>
            <a:r>
              <a:rPr lang="en-US" sz="2400" dirty="0" smtClean="0"/>
              <a:t>the bone conduction </a:t>
            </a:r>
            <a:r>
              <a:rPr lang="en-US" sz="2400" dirty="0"/>
              <a:t>scores</a:t>
            </a:r>
            <a:r>
              <a:rPr lang="en-US" sz="2400" dirty="0" smtClean="0"/>
              <a:t>.</a:t>
            </a:r>
            <a:endParaRPr lang="en-US" sz="2400"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1065212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E638D-77DF-4B59-9505-E215DC3AD8F5}"/>
              </a:ext>
            </a:extLst>
          </p:cNvPr>
          <p:cNvSpPr>
            <a:spLocks noGrp="1"/>
          </p:cNvSpPr>
          <p:nvPr>
            <p:ph type="title"/>
          </p:nvPr>
        </p:nvSpPr>
        <p:spPr/>
        <p:txBody>
          <a:bodyPr/>
          <a:lstStyle/>
          <a:p>
            <a:r>
              <a:rPr lang="en-US" dirty="0" smtClean="0"/>
              <a:t>Candidacy</a:t>
            </a:r>
            <a:endParaRPr lang="en-US" dirty="0"/>
          </a:p>
        </p:txBody>
      </p:sp>
      <p:sp>
        <p:nvSpPr>
          <p:cNvPr id="3" name="Content Placeholder 2">
            <a:extLst>
              <a:ext uri="{FF2B5EF4-FFF2-40B4-BE49-F238E27FC236}">
                <a16:creationId xmlns="" xmlns:a16="http://schemas.microsoft.com/office/drawing/2014/main" id="{14A6321E-F261-4E48-A1B2-089BF350C619}"/>
              </a:ext>
            </a:extLst>
          </p:cNvPr>
          <p:cNvSpPr>
            <a:spLocks noGrp="1"/>
          </p:cNvSpPr>
          <p:nvPr>
            <p:ph idx="1"/>
          </p:nvPr>
        </p:nvSpPr>
        <p:spPr/>
        <p:txBody>
          <a:bodyPr/>
          <a:lstStyle/>
          <a:p>
            <a:r>
              <a:rPr lang="en-US" dirty="0"/>
              <a:t>Single Sided Deafness</a:t>
            </a:r>
          </a:p>
          <a:p>
            <a:pPr lvl="1"/>
            <a:r>
              <a:rPr lang="en-US" dirty="0"/>
              <a:t>Normal hearing in one ear with a pure tone average (m</a:t>
            </a:r>
            <a:r>
              <a:rPr lang="en-US" i="1" dirty="0"/>
              <a:t>easured at .5k, 1k, 2k, and 3kHz) of better than or equal to 20 </a:t>
            </a:r>
            <a:r>
              <a:rPr lang="en-US" i="1" dirty="0" err="1"/>
              <a:t>dBHL</a:t>
            </a:r>
            <a:r>
              <a:rPr lang="en-US" i="1" dirty="0"/>
              <a:t>)</a:t>
            </a:r>
          </a:p>
          <a:p>
            <a:pPr lvl="1"/>
            <a:r>
              <a:rPr lang="en-US" dirty="0"/>
              <a:t>Unilateral </a:t>
            </a:r>
            <a:r>
              <a:rPr lang="en-US" dirty="0" smtClean="0"/>
              <a:t>profound hearing </a:t>
            </a:r>
            <a:r>
              <a:rPr lang="en-US" dirty="0"/>
              <a:t>loss in </a:t>
            </a:r>
            <a:r>
              <a:rPr lang="en-US" dirty="0" smtClean="0"/>
              <a:t>the contralateral ear</a:t>
            </a:r>
            <a:endParaRPr lang="en-US" dirty="0"/>
          </a:p>
          <a:p>
            <a:endParaRPr lang="en-US" dirty="0"/>
          </a:p>
        </p:txBody>
      </p:sp>
    </p:spTree>
    <p:extLst>
      <p:ext uri="{BB962C8B-B14F-4D97-AF65-F5344CB8AC3E}">
        <p14:creationId xmlns:p14="http://schemas.microsoft.com/office/powerpoint/2010/main" val="88740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483458-9022-48AA-BF68-DD73C2A68C41}"/>
              </a:ext>
            </a:extLst>
          </p:cNvPr>
          <p:cNvSpPr>
            <a:spLocks noGrp="1"/>
          </p:cNvSpPr>
          <p:nvPr>
            <p:ph type="title"/>
          </p:nvPr>
        </p:nvSpPr>
        <p:spPr/>
        <p:txBody>
          <a:bodyPr>
            <a:normAutofit/>
          </a:bodyPr>
          <a:lstStyle/>
          <a:p>
            <a:r>
              <a:rPr lang="en-US" dirty="0"/>
              <a:t>Bilateral </a:t>
            </a:r>
            <a:r>
              <a:rPr lang="en-US" dirty="0" smtClean="0"/>
              <a:t>Devices</a:t>
            </a:r>
            <a:br>
              <a:rPr lang="en-US" dirty="0" smtClean="0"/>
            </a:br>
            <a:r>
              <a:rPr lang="en-US" sz="2200" dirty="0" smtClean="0"/>
              <a:t>(Bosman et al., 2001; </a:t>
            </a:r>
            <a:r>
              <a:rPr lang="en-US" sz="2200" dirty="0" err="1" smtClean="0"/>
              <a:t>Dutt</a:t>
            </a:r>
            <a:r>
              <a:rPr lang="en-US" sz="2200" dirty="0" smtClean="0"/>
              <a:t> et al., 2002; </a:t>
            </a:r>
            <a:r>
              <a:rPr lang="en-US" sz="2200" dirty="0" err="1" smtClean="0"/>
              <a:t>Hagr</a:t>
            </a:r>
            <a:r>
              <a:rPr lang="en-US" sz="2200" dirty="0" smtClean="0"/>
              <a:t>, 2007; Iwasaki et al., 2005)</a:t>
            </a:r>
            <a:endParaRPr lang="en-US" sz="2200" dirty="0"/>
          </a:p>
        </p:txBody>
      </p:sp>
      <p:sp>
        <p:nvSpPr>
          <p:cNvPr id="3" name="Content Placeholder 2">
            <a:extLst>
              <a:ext uri="{FF2B5EF4-FFF2-40B4-BE49-F238E27FC236}">
                <a16:creationId xmlns="" xmlns:a16="http://schemas.microsoft.com/office/drawing/2014/main" id="{111A7752-6175-4637-8C83-58E9F6AD67F0}"/>
              </a:ext>
            </a:extLst>
          </p:cNvPr>
          <p:cNvSpPr>
            <a:spLocks noGrp="1"/>
          </p:cNvSpPr>
          <p:nvPr>
            <p:ph idx="1"/>
          </p:nvPr>
        </p:nvSpPr>
        <p:spPr/>
        <p:txBody>
          <a:bodyPr/>
          <a:lstStyle/>
          <a:p>
            <a:r>
              <a:rPr lang="en-US" dirty="0" smtClean="0"/>
              <a:t>Deformities in both ears</a:t>
            </a:r>
          </a:p>
          <a:p>
            <a:r>
              <a:rPr lang="en-US" dirty="0" smtClean="0"/>
              <a:t>Active drainage in both ears</a:t>
            </a:r>
          </a:p>
          <a:p>
            <a:r>
              <a:rPr lang="en-US" dirty="0" smtClean="0"/>
              <a:t>Conductive/Mixed hearing Loss in both ears</a:t>
            </a:r>
          </a:p>
          <a:p>
            <a:endParaRPr lang="en-US" dirty="0"/>
          </a:p>
        </p:txBody>
      </p:sp>
    </p:spTree>
    <p:extLst>
      <p:ext uri="{BB962C8B-B14F-4D97-AF65-F5344CB8AC3E}">
        <p14:creationId xmlns:p14="http://schemas.microsoft.com/office/powerpoint/2010/main" val="187890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FB3B6C-56EA-471C-9F97-B3E4AB617CC3}"/>
              </a:ext>
            </a:extLst>
          </p:cNvPr>
          <p:cNvSpPr>
            <a:spLocks noGrp="1"/>
          </p:cNvSpPr>
          <p:nvPr>
            <p:ph type="title"/>
          </p:nvPr>
        </p:nvSpPr>
        <p:spPr/>
        <p:txBody>
          <a:bodyPr/>
          <a:lstStyle/>
          <a:p>
            <a:r>
              <a:rPr lang="en-US" dirty="0"/>
              <a:t>Evaluation/Assessment</a:t>
            </a:r>
          </a:p>
        </p:txBody>
      </p:sp>
      <p:sp>
        <p:nvSpPr>
          <p:cNvPr id="3" name="Content Placeholder 2">
            <a:extLst>
              <a:ext uri="{FF2B5EF4-FFF2-40B4-BE49-F238E27FC236}">
                <a16:creationId xmlns="" xmlns:a16="http://schemas.microsoft.com/office/drawing/2014/main" id="{EDD53BF7-ADC0-4C7C-8182-15E0DEAF97EA}"/>
              </a:ext>
            </a:extLst>
          </p:cNvPr>
          <p:cNvSpPr>
            <a:spLocks noGrp="1"/>
          </p:cNvSpPr>
          <p:nvPr>
            <p:ph idx="1"/>
          </p:nvPr>
        </p:nvSpPr>
        <p:spPr/>
        <p:txBody>
          <a:bodyPr/>
          <a:lstStyle/>
          <a:p>
            <a:r>
              <a:rPr lang="en-US" dirty="0"/>
              <a:t>Meets FDA criteria</a:t>
            </a:r>
          </a:p>
          <a:p>
            <a:r>
              <a:rPr lang="en-US" dirty="0"/>
              <a:t>Pre- Post Subjective Questionnaire</a:t>
            </a:r>
          </a:p>
          <a:p>
            <a:pPr lvl="1"/>
            <a:r>
              <a:rPr lang="en-US" dirty="0"/>
              <a:t>Bern Benefit Single Sided Deafness </a:t>
            </a:r>
          </a:p>
          <a:p>
            <a:pPr lvl="1"/>
            <a:r>
              <a:rPr lang="en-US" dirty="0"/>
              <a:t> Single Sided Deafness, (SSQ 12)</a:t>
            </a:r>
          </a:p>
          <a:p>
            <a:r>
              <a:rPr lang="en-US" dirty="0"/>
              <a:t>Testing with the device selection</a:t>
            </a:r>
          </a:p>
          <a:p>
            <a:r>
              <a:rPr lang="en-US" dirty="0"/>
              <a:t>In situ Bone conduction testing</a:t>
            </a:r>
          </a:p>
          <a:p>
            <a:r>
              <a:rPr lang="en-US" dirty="0"/>
              <a:t>Speech in noise</a:t>
            </a:r>
          </a:p>
          <a:p>
            <a:endParaRPr lang="en-US" dirty="0"/>
          </a:p>
        </p:txBody>
      </p:sp>
    </p:spTree>
    <p:extLst>
      <p:ext uri="{BB962C8B-B14F-4D97-AF65-F5344CB8AC3E}">
        <p14:creationId xmlns:p14="http://schemas.microsoft.com/office/powerpoint/2010/main" val="749868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3652</TotalTime>
  <Words>1898</Words>
  <Application>Microsoft Office PowerPoint</Application>
  <PresentationFormat>On-screen Show (4:3)</PresentationFormat>
  <Paragraphs>189</Paragraphs>
  <Slides>20</Slides>
  <Notes>18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Osseointegrated Hearing Devices &amp; Outcomes</vt:lpstr>
      <vt:lpstr>I have no financial disclosures that would be a potential conflict of interest with this presentation. </vt:lpstr>
      <vt:lpstr>What is an Osseointegrated Hearing Device?</vt:lpstr>
      <vt:lpstr>Types of Implants/Devices</vt:lpstr>
      <vt:lpstr>Candidacy</vt:lpstr>
      <vt:lpstr>Candidacy</vt:lpstr>
      <vt:lpstr>Candidacy</vt:lpstr>
      <vt:lpstr>Bilateral Devices (Bosman et al., 2001; Dutt et al., 2002; Hagr, 2007; Iwasaki et al., 2005)</vt:lpstr>
      <vt:lpstr>Evaluation/Assessment</vt:lpstr>
      <vt:lpstr>Additional Candidacy Considerations</vt:lpstr>
      <vt:lpstr>Device Selection Considerations</vt:lpstr>
      <vt:lpstr>Fitting Considerations</vt:lpstr>
      <vt:lpstr>Validation &amp; Verification</vt:lpstr>
      <vt:lpstr>Assistive Technology</vt:lpstr>
      <vt:lpstr>Outcomes</vt:lpstr>
      <vt:lpstr>Outcomes: Post Implant</vt:lpstr>
      <vt:lpstr>Alternative Options?</vt:lpstr>
      <vt:lpstr>References</vt:lpstr>
      <vt:lpstr>Literature Review</vt:lpstr>
      <vt:lpstr>       Questions ?     Thank you  Beth Czarnecki, Au.D., CCC/A Director of Audiology  Penn State Hershey Medical Center bczarnecki@pennstatehealth.psu.edu  Stephanie Malone, B. A. Audiology Extern Penn State Hershey Medical Center smalone@pennstatehealth.psu.edu</vt:lpstr>
    </vt:vector>
  </TitlesOfParts>
  <Company>Penn State Hershey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Erni</dc:creator>
  <cp:lastModifiedBy>Stephanie Malone</cp:lastModifiedBy>
  <cp:revision>153</cp:revision>
  <cp:lastPrinted>2017-10-04T11:16:45Z</cp:lastPrinted>
  <dcterms:created xsi:type="dcterms:W3CDTF">2016-02-03T17:16:05Z</dcterms:created>
  <dcterms:modified xsi:type="dcterms:W3CDTF">2017-10-04T20:53:59Z</dcterms:modified>
</cp:coreProperties>
</file>